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257" r:id="rId3"/>
    <p:sldId id="258" r:id="rId4"/>
    <p:sldId id="259" r:id="rId5"/>
    <p:sldId id="260" r:id="rId6"/>
    <p:sldId id="261" r:id="rId7"/>
    <p:sldId id="272" r:id="rId8"/>
    <p:sldId id="279" r:id="rId9"/>
    <p:sldId id="262" r:id="rId10"/>
    <p:sldId id="265" r:id="rId11"/>
    <p:sldId id="263" r:id="rId12"/>
    <p:sldId id="264" r:id="rId13"/>
    <p:sldId id="280" r:id="rId14"/>
    <p:sldId id="273" r:id="rId15"/>
    <p:sldId id="274" r:id="rId16"/>
    <p:sldId id="275" r:id="rId17"/>
    <p:sldId id="276" r:id="rId18"/>
    <p:sldId id="277" r:id="rId19"/>
    <p:sldId id="278" r:id="rId20"/>
    <p:sldId id="281" r:id="rId21"/>
    <p:sldId id="282" r:id="rId22"/>
    <p:sldId id="283" r:id="rId23"/>
    <p:sldId id="266" r:id="rId24"/>
    <p:sldId id="267" r:id="rId25"/>
    <p:sldId id="268" r:id="rId26"/>
    <p:sldId id="269" r:id="rId27"/>
    <p:sldId id="270" r:id="rId28"/>
    <p:sldId id="271" r:id="rId29"/>
    <p:sldId id="284" r:id="rId30"/>
    <p:sldId id="285" r:id="rId31"/>
    <p:sldId id="291" r:id="rId32"/>
    <p:sldId id="292" r:id="rId33"/>
    <p:sldId id="293" r:id="rId34"/>
    <p:sldId id="294" r:id="rId35"/>
    <p:sldId id="295" r:id="rId36"/>
    <p:sldId id="296" r:id="rId37"/>
    <p:sldId id="289" r:id="rId38"/>
    <p:sldId id="290" r:id="rId39"/>
    <p:sldId id="297" r:id="rId40"/>
    <p:sldId id="298" r:id="rId41"/>
    <p:sldId id="299" r:id="rId42"/>
    <p:sldId id="300" r:id="rId43"/>
    <p:sldId id="301" r:id="rId44"/>
    <p:sldId id="302" r:id="rId45"/>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4"/>
    <p:restoredTop sz="79184"/>
  </p:normalViewPr>
  <p:slideViewPr>
    <p:cSldViewPr snapToGrid="0" snapToObjects="1">
      <p:cViewPr varScale="1">
        <p:scale>
          <a:sx n="100" d="100"/>
          <a:sy n="100" d="100"/>
        </p:scale>
        <p:origin x="20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AFBA9A-A784-FD48-9DDF-13993452353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7F9F82BE-B2A9-F349-B0FE-14B7A00924F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646634A-DB83-E849-AC44-6109A665CCD9}" type="datetime1">
              <a:rPr lang="en-US" altLang="en-US"/>
              <a:pPr>
                <a:defRPr/>
              </a:pPr>
              <a:t>4/20/20</a:t>
            </a:fld>
            <a:endParaRPr lang="en-US" altLang="en-US" dirty="0"/>
          </a:p>
        </p:txBody>
      </p:sp>
      <p:sp>
        <p:nvSpPr>
          <p:cNvPr id="4" name="Footer Placeholder 3">
            <a:extLst>
              <a:ext uri="{FF2B5EF4-FFF2-40B4-BE49-F238E27FC236}">
                <a16:creationId xmlns:a16="http://schemas.microsoft.com/office/drawing/2014/main" id="{4E578DBC-3326-2C42-A019-B8970C7C61F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5" name="Slide Number Placeholder 4">
            <a:extLst>
              <a:ext uri="{FF2B5EF4-FFF2-40B4-BE49-F238E27FC236}">
                <a16:creationId xmlns:a16="http://schemas.microsoft.com/office/drawing/2014/main" id="{9F358943-22D8-2E45-9E0B-5A1FCC47F66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5FC8D53-6D84-DF41-A17D-9F820C513B0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DF53A7-8531-7D41-9017-A51D916DB138}"/>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648B9ACE-2C61-8842-AF74-1F1CE01984D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1236108-0CF9-F547-A8D2-CFC313090414}" type="datetime1">
              <a:rPr lang="en-US" altLang="en-US"/>
              <a:pPr>
                <a:defRPr/>
              </a:pPr>
              <a:t>4/20/20</a:t>
            </a:fld>
            <a:endParaRPr lang="en-US" altLang="en-US" dirty="0"/>
          </a:p>
        </p:txBody>
      </p:sp>
      <p:sp>
        <p:nvSpPr>
          <p:cNvPr id="4" name="Slide Image Placeholder 3">
            <a:extLst>
              <a:ext uri="{FF2B5EF4-FFF2-40B4-BE49-F238E27FC236}">
                <a16:creationId xmlns:a16="http://schemas.microsoft.com/office/drawing/2014/main" id="{15696476-49BA-8B40-A45C-5E243E5C7F8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a:extLst>
              <a:ext uri="{FF2B5EF4-FFF2-40B4-BE49-F238E27FC236}">
                <a16:creationId xmlns:a16="http://schemas.microsoft.com/office/drawing/2014/main" id="{0F49488D-AD94-8044-9424-5361B8E5F83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02E50C-39FD-FA43-A2D2-10D1AD4BF5A1}"/>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7" name="Slide Number Placeholder 6">
            <a:extLst>
              <a:ext uri="{FF2B5EF4-FFF2-40B4-BE49-F238E27FC236}">
                <a16:creationId xmlns:a16="http://schemas.microsoft.com/office/drawing/2014/main" id="{4232226A-D018-3A4A-B039-91DF9BEBA10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5BC162D-F583-6748-A94C-3AE22A8C67A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boyslife.org</a:t>
            </a:r>
            <a:r>
              <a:rPr lang="en-US"/>
              <a:t>/merit-badges/programming-merit-badge/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a:t>
            </a:fld>
            <a:endParaRPr lang="en-US" altLang="en-US" dirty="0"/>
          </a:p>
        </p:txBody>
      </p:sp>
    </p:spTree>
    <p:extLst>
      <p:ext uri="{BB962C8B-B14F-4D97-AF65-F5344CB8AC3E}">
        <p14:creationId xmlns:p14="http://schemas.microsoft.com/office/powerpoint/2010/main" val="21920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“Computer” used to be a </a:t>
            </a:r>
            <a:r>
              <a:rPr lang="en-US" dirty="0">
                <a:solidFill>
                  <a:schemeClr val="accent5"/>
                </a:solidFill>
              </a:rPr>
              <a:t>job description</a:t>
            </a:r>
            <a:r>
              <a:rPr lang="en-US" dirty="0"/>
              <a:t>, not an electronic machine</a:t>
            </a:r>
          </a:p>
          <a:p>
            <a:pPr marL="171450" indent="-171450">
              <a:buFont typeface="Arial" panose="020B0604020202020204" pitchFamily="34" charset="0"/>
              <a:buChar char="•"/>
            </a:pPr>
            <a:r>
              <a:rPr lang="en-US" dirty="0"/>
              <a:t>Women almost exclusively filled these positions.</a:t>
            </a:r>
          </a:p>
          <a:p>
            <a:pPr marL="171450" indent="-171450">
              <a:buFont typeface="Arial" panose="020B0604020202020204" pitchFamily="34" charset="0"/>
              <a:buChar char="•"/>
            </a:pPr>
            <a:r>
              <a:rPr lang="en-US" dirty="0"/>
              <a:t>Large agencies would have “Computer Rooms” with many ladies doing calculations by hand</a:t>
            </a:r>
          </a:p>
          <a:p>
            <a:pPr marL="171450" indent="-171450">
              <a:buFont typeface="Arial" panose="020B0604020202020204" pitchFamily="34" charset="0"/>
              <a:buChar char="•"/>
            </a:pPr>
            <a:r>
              <a:rPr lang="en-US" dirty="0"/>
              <a:t>Has anyone seen the movie Hidden Figures?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A “</a:t>
            </a:r>
            <a:r>
              <a:rPr lang="en-US" sz="1200" dirty="0" err="1"/>
              <a:t>kilogirl</a:t>
            </a:r>
            <a:r>
              <a:rPr lang="en-US" sz="1200" dirty="0"/>
              <a:t>” was a unit of measurement equaling 1000 hours of computing labor</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17</a:t>
            </a:fld>
            <a:endParaRPr lang="en-US" altLang="en-US" dirty="0"/>
          </a:p>
        </p:txBody>
      </p:sp>
    </p:spTree>
    <p:extLst>
      <p:ext uri="{BB962C8B-B14F-4D97-AF65-F5344CB8AC3E}">
        <p14:creationId xmlns:p14="http://schemas.microsoft.com/office/powerpoint/2010/main" val="9708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ヒラギノ角ゴ Pro W3" charset="0"/>
                <a:cs typeface="ヒラギノ角ゴ Pro W3" charset="0"/>
              </a:rPr>
              <a:t>Katherine Johnson - NASA Computer</a:t>
            </a:r>
          </a:p>
          <a:p>
            <a:r>
              <a:rPr lang="en-US" sz="1200" b="1" i="0" kern="1200" dirty="0">
                <a:solidFill>
                  <a:schemeClr val="tx1"/>
                </a:solidFill>
                <a:effectLst/>
                <a:latin typeface="+mn-lt"/>
                <a:ea typeface="ヒラギノ角ゴ Pro W3" charset="0"/>
                <a:cs typeface="ヒラギノ角ゴ Pro W3" charset="0"/>
              </a:rPr>
              <a:t>Born:</a:t>
            </a:r>
            <a:r>
              <a:rPr lang="en-US" sz="1200" b="0" i="0" kern="1200" dirty="0">
                <a:solidFill>
                  <a:schemeClr val="tx1"/>
                </a:solidFill>
                <a:effectLst/>
                <a:latin typeface="+mn-lt"/>
                <a:ea typeface="ヒラギノ角ゴ Pro W3" charset="0"/>
                <a:cs typeface="ヒラギノ角ゴ Pro W3" charset="0"/>
              </a:rPr>
              <a:t> Aug. 26, 1918</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Died</a:t>
            </a:r>
            <a:r>
              <a:rPr lang="en-US" sz="1200" b="0" i="0" kern="1200" dirty="0">
                <a:solidFill>
                  <a:schemeClr val="tx1"/>
                </a:solidFill>
                <a:effectLst/>
                <a:latin typeface="+mn-lt"/>
                <a:ea typeface="ヒラギノ角ゴ Pro W3" charset="0"/>
                <a:cs typeface="ヒラギノ角ゴ Pro W3" charset="0"/>
              </a:rPr>
              <a:t>: Feb. 24, 2020</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Hometown</a:t>
            </a:r>
            <a:r>
              <a:rPr lang="en-US" sz="1200" b="0" i="0" kern="1200" dirty="0">
                <a:solidFill>
                  <a:schemeClr val="tx1"/>
                </a:solidFill>
                <a:effectLst/>
                <a:latin typeface="+mn-lt"/>
                <a:ea typeface="ヒラギノ角ゴ Pro W3" charset="0"/>
                <a:cs typeface="ヒラギノ角ゴ Pro W3" charset="0"/>
              </a:rPr>
              <a:t>: White Sulphur Springs, WV (near Goshen)</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Education:</a:t>
            </a:r>
            <a:r>
              <a:rPr lang="en-US" sz="1200" b="0" i="0" kern="1200" dirty="0">
                <a:solidFill>
                  <a:schemeClr val="tx1"/>
                </a:solidFill>
                <a:effectLst/>
                <a:latin typeface="+mn-lt"/>
                <a:ea typeface="ヒラギノ角ゴ Pro W3" charset="0"/>
                <a:cs typeface="ヒラギノ角ゴ Pro W3" charset="0"/>
              </a:rPr>
              <a:t> B.S., Mathematics and French, West Virginia State College, 1937</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Hired by NASA:</a:t>
            </a:r>
            <a:r>
              <a:rPr lang="en-US" sz="1200" b="0" i="0" kern="1200" dirty="0">
                <a:solidFill>
                  <a:schemeClr val="tx1"/>
                </a:solidFill>
                <a:effectLst/>
                <a:latin typeface="+mn-lt"/>
                <a:ea typeface="ヒラギノ角ゴ Pro W3" charset="0"/>
                <a:cs typeface="ヒラギノ角ゴ Pro W3" charset="0"/>
              </a:rPr>
              <a:t> June 1953 (Langley, VA)</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Retired from NASA:</a:t>
            </a:r>
            <a:r>
              <a:rPr lang="en-US" sz="1200" b="0" i="0" kern="1200" dirty="0">
                <a:solidFill>
                  <a:schemeClr val="tx1"/>
                </a:solidFill>
                <a:effectLst/>
                <a:latin typeface="+mn-lt"/>
                <a:ea typeface="ヒラギノ角ゴ Pro W3" charset="0"/>
                <a:cs typeface="ヒラギノ角ゴ Pro W3" charset="0"/>
              </a:rPr>
              <a:t> 1986</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18</a:t>
            </a:fld>
            <a:endParaRPr lang="en-US" altLang="en-US" dirty="0"/>
          </a:p>
        </p:txBody>
      </p:sp>
    </p:spTree>
    <p:extLst>
      <p:ext uri="{BB962C8B-B14F-4D97-AF65-F5344CB8AC3E}">
        <p14:creationId xmlns:p14="http://schemas.microsoft.com/office/powerpoint/2010/main" val="308269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lnSpc>
                <a:spcPct val="110000"/>
              </a:lnSpc>
              <a:buFont typeface="Arial" panose="020B0604020202020204" pitchFamily="34" charset="0"/>
              <a:buChar char="•"/>
            </a:pPr>
            <a:r>
              <a:rPr lang="en-US" sz="1600" dirty="0"/>
              <a:t>ENIAC – Electronic Numerical Integrator And Computer (1946)</a:t>
            </a:r>
          </a:p>
          <a:p>
            <a:pPr marL="742950" lvl="1" indent="-285750">
              <a:lnSpc>
                <a:spcPct val="110000"/>
              </a:lnSpc>
              <a:buFont typeface="Arial" panose="020B0604020202020204" pitchFamily="34" charset="0"/>
              <a:buChar char="•"/>
            </a:pPr>
            <a:r>
              <a:rPr lang="en-US" sz="1600" dirty="0"/>
              <a:t>First general-purpose computer</a:t>
            </a:r>
          </a:p>
          <a:p>
            <a:pPr marL="742950" lvl="1" indent="-285750">
              <a:lnSpc>
                <a:spcPct val="110000"/>
              </a:lnSpc>
              <a:buFont typeface="Arial" panose="020B0604020202020204" pitchFamily="34" charset="0"/>
              <a:buChar char="•"/>
            </a:pPr>
            <a:r>
              <a:rPr lang="en-US" sz="1600" dirty="0"/>
              <a:t>Used Base-10 instead of Binary (Base-2)</a:t>
            </a:r>
          </a:p>
          <a:p>
            <a:pPr marL="742950" lvl="1" indent="-285750">
              <a:lnSpc>
                <a:spcPct val="110000"/>
              </a:lnSpc>
              <a:buFont typeface="Arial" panose="020B0604020202020204" pitchFamily="34" charset="0"/>
              <a:buChar char="•"/>
            </a:pPr>
            <a:r>
              <a:rPr lang="en-US" sz="2000" dirty="0">
                <a:solidFill>
                  <a:schemeClr val="accent5"/>
                </a:solidFill>
              </a:rPr>
              <a:t>Used Vacuum Tubes and Mechanical Switches</a:t>
            </a:r>
          </a:p>
          <a:p>
            <a:pPr marL="742950" lvl="1" indent="-285750">
              <a:lnSpc>
                <a:spcPct val="110000"/>
              </a:lnSpc>
              <a:buFont typeface="Arial" panose="020B0604020202020204" pitchFamily="34" charset="0"/>
              <a:buChar char="•"/>
            </a:pPr>
            <a:r>
              <a:rPr lang="en-US" sz="1600" dirty="0"/>
              <a:t>Used to calculate firing-tables for the military.</a:t>
            </a:r>
          </a:p>
          <a:p>
            <a:pPr marL="285750" indent="-285750">
              <a:lnSpc>
                <a:spcPct val="110000"/>
              </a:lnSpc>
              <a:buFont typeface="Arial" panose="020B0604020202020204" pitchFamily="34" charset="0"/>
              <a:buChar char="•"/>
            </a:pPr>
            <a:r>
              <a:rPr lang="en-US" sz="1600" dirty="0"/>
              <a:t>UNIVAC – </a:t>
            </a:r>
            <a:r>
              <a:rPr lang="en-US" sz="1600" dirty="0" err="1"/>
              <a:t>UNIVersal</a:t>
            </a:r>
            <a:r>
              <a:rPr lang="en-US" sz="1600" dirty="0"/>
              <a:t> Automatic Computer (1951)</a:t>
            </a:r>
          </a:p>
          <a:p>
            <a:pPr marL="742950" lvl="1" indent="-285750">
              <a:lnSpc>
                <a:spcPct val="110000"/>
              </a:lnSpc>
              <a:buFont typeface="Arial" panose="020B0604020202020204" pitchFamily="34" charset="0"/>
              <a:buChar char="•"/>
            </a:pPr>
            <a:r>
              <a:rPr lang="en-US" sz="1600" dirty="0"/>
              <a:t>First commercial computer</a:t>
            </a:r>
          </a:p>
          <a:p>
            <a:pPr marL="742950" lvl="1" indent="-285750">
              <a:lnSpc>
                <a:spcPct val="110000"/>
              </a:lnSpc>
              <a:buFont typeface="Arial" panose="020B0604020202020204" pitchFamily="34" charset="0"/>
              <a:buChar char="•"/>
            </a:pPr>
            <a:r>
              <a:rPr lang="en-US" sz="1600" dirty="0"/>
              <a:t>Brought computers into the public eye after it correctly predicted the “total-upset, landslide”, 1952 Presidential Election.</a:t>
            </a:r>
          </a:p>
          <a:p>
            <a:pPr marL="285750" indent="-285750">
              <a:buFont typeface="Arial" panose="020B0604020202020204" pitchFamily="34" charset="0"/>
              <a:buChar char="•"/>
            </a:pPr>
            <a:r>
              <a:rPr lang="en-US" sz="1600" dirty="0"/>
              <a:t>Women, not men, were the ones running these early computers.  </a:t>
            </a:r>
          </a:p>
          <a:p>
            <a:pPr marL="285750" indent="-285750">
              <a:buFont typeface="Arial" panose="020B0604020202020204" pitchFamily="34" charset="0"/>
              <a:buChar char="•"/>
            </a:pPr>
            <a:r>
              <a:rPr lang="en-US" sz="1600" dirty="0"/>
              <a:t>This led to many women leading computer science into the 21</a:t>
            </a:r>
            <a:r>
              <a:rPr lang="en-US" sz="1600" baseline="30000" dirty="0"/>
              <a:t>st</a:t>
            </a:r>
            <a:r>
              <a:rPr lang="en-US" sz="1600" dirty="0"/>
              <a:t> century, i.e. Grace Hopper, who programed the ENIAC. She also designed COBOL.  This language is still used today.</a:t>
            </a:r>
          </a:p>
          <a:p>
            <a:pPr marL="285750" lvl="0" indent="-285750">
              <a:lnSpc>
                <a:spcPct val="110000"/>
              </a:lnSpc>
              <a:buFont typeface="Arial" panose="020B0604020202020204" pitchFamily="34" charset="0"/>
              <a:buChar char="•"/>
            </a:pPr>
            <a:endParaRPr lang="en-US" sz="1600"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19</a:t>
            </a:fld>
            <a:endParaRPr lang="en-US" altLang="en-US" dirty="0"/>
          </a:p>
        </p:txBody>
      </p:sp>
    </p:spTree>
    <p:extLst>
      <p:ext uri="{BB962C8B-B14F-4D97-AF65-F5344CB8AC3E}">
        <p14:creationId xmlns:p14="http://schemas.microsoft.com/office/powerpoint/2010/main" val="39331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After Vacuum Tube and Mechanical Switched computers,</a:t>
            </a:r>
            <a:r>
              <a:rPr lang="en-US" sz="1200" dirty="0">
                <a:solidFill>
                  <a:schemeClr val="accent5"/>
                </a:solidFill>
              </a:rPr>
              <a:t> Integrated Circuits (ICs) </a:t>
            </a:r>
            <a:r>
              <a:rPr lang="en-US" sz="1200" dirty="0"/>
              <a:t>allowed computers to get much smaller.  </a:t>
            </a:r>
          </a:p>
          <a:p>
            <a:pPr marL="171450" indent="-171450">
              <a:buFont typeface="Arial" panose="020B0604020202020204" pitchFamily="34" charset="0"/>
              <a:buChar char="•"/>
            </a:pPr>
            <a:r>
              <a:rPr lang="en-US" sz="1200" dirty="0"/>
              <a:t>Computers when from the Size of buildings to the size of desks.  </a:t>
            </a:r>
          </a:p>
          <a:p>
            <a:pPr marL="171450" indent="-171450">
              <a:buFont typeface="Arial" panose="020B0604020202020204" pitchFamily="34" charset="0"/>
              <a:buChar char="•"/>
            </a:pPr>
            <a:r>
              <a:rPr lang="en-US" sz="1200" dirty="0"/>
              <a:t>This also allowed more powerful computers to be built because less space was needed.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an Apple2 motherboard. </a:t>
            </a:r>
          </a:p>
          <a:p>
            <a:pPr marL="628650" lvl="1" indent="-171450">
              <a:buFont typeface="Arial" panose="020B0604020202020204" pitchFamily="34" charset="0"/>
              <a:buChar char="•"/>
            </a:pPr>
            <a:r>
              <a:rPr lang="en-US" dirty="0"/>
              <a:t>All the black chips make the CPU.</a:t>
            </a:r>
          </a:p>
          <a:p>
            <a:pPr marL="628650" lvl="1" indent="-171450">
              <a:buFont typeface="Arial" panose="020B0604020202020204" pitchFamily="34" charset="0"/>
              <a:buChar char="•"/>
            </a:pPr>
            <a:r>
              <a:rPr lang="en-US" dirty="0"/>
              <a:t>Each one is about 1” wide.</a:t>
            </a:r>
          </a:p>
          <a:p>
            <a:pPr marL="0" indent="0">
              <a:buNone/>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20</a:t>
            </a:fld>
            <a:endParaRPr lang="en-US" altLang="en-US" dirty="0"/>
          </a:p>
        </p:txBody>
      </p:sp>
    </p:spTree>
    <p:extLst>
      <p:ext uri="{BB962C8B-B14F-4D97-AF65-F5344CB8AC3E}">
        <p14:creationId xmlns:p14="http://schemas.microsoft.com/office/powerpoint/2010/main" val="291300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5"/>
                </a:solidFill>
              </a:rPr>
              <a:t>Microprocessor</a:t>
            </a:r>
            <a:r>
              <a:rPr lang="en-US" dirty="0"/>
              <a:t> allowed computers to go from the size of desks to the size of a dime!</a:t>
            </a:r>
          </a:p>
          <a:p>
            <a:pPr marL="171450" indent="-171450">
              <a:buFont typeface="Arial" panose="020B0604020202020204" pitchFamily="34" charset="0"/>
              <a:buChar char="•"/>
            </a:pPr>
            <a:r>
              <a:rPr lang="en-US" dirty="0"/>
              <a:t>Each small square in this picture is a computer!</a:t>
            </a:r>
          </a:p>
          <a:p>
            <a:pPr marL="171450" indent="-171450">
              <a:buFont typeface="Arial" panose="020B0604020202020204" pitchFamily="34" charset="0"/>
              <a:buChar char="•"/>
            </a:pPr>
            <a:r>
              <a:rPr lang="en-US" dirty="0"/>
              <a:t>This allowed use to make computers even more powerful and allow us to use even more powerful language features.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“switch” in these chips are 10nm wide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21</a:t>
            </a:fld>
            <a:endParaRPr lang="en-US" altLang="en-US" dirty="0"/>
          </a:p>
        </p:txBody>
      </p:sp>
    </p:spTree>
    <p:extLst>
      <p:ext uri="{BB962C8B-B14F-4D97-AF65-F5344CB8AC3E}">
        <p14:creationId xmlns:p14="http://schemas.microsoft.com/office/powerpoint/2010/main" val="281779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 is a set of instructions that tells a processor how to do a particular task. A programmer writes the instructions.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programing language is the tool that converts the programmer’s instructions into a form the processor can understand.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kern="1200" dirty="0">
              <a:solidFill>
                <a:schemeClr val="tx1"/>
              </a:solidFill>
              <a:effectLst/>
              <a:latin typeface="+mn-lt"/>
              <a:ea typeface="ヒラギノ角ゴ Pro W3" charset="0"/>
              <a:cs typeface="ヒラギノ角ゴ Pro W3" charset="0"/>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Before the development of modern programming languages, developers used binary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These two numerals used in binary language were numeric codes for the operations a computer could execute (carry out) directly.</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Binary code allowed programmers to turn pieces of computer hardware (circuits) “on” (represented with a 1) or “off” (represented with a 0).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modern programming languages are built off the concept of trying to turn human commands into binary or machine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Have you ever noticed that your computer’s on/off switch looks like a zero and one?</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23</a:t>
            </a:fld>
            <a:endParaRPr lang="en-US" altLang="en-US" dirty="0"/>
          </a:p>
        </p:txBody>
      </p:sp>
    </p:spTree>
    <p:extLst>
      <p:ext uri="{BB962C8B-B14F-4D97-AF65-F5344CB8AC3E}">
        <p14:creationId xmlns:p14="http://schemas.microsoft.com/office/powerpoint/2010/main" val="338964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Binary is used to represent numbers, letters, symbols and images</a:t>
            </a:r>
          </a:p>
          <a:p>
            <a:pPr marL="171450" indent="-171450">
              <a:buFont typeface="Arial" panose="020B0604020202020204" pitchFamily="34" charset="0"/>
              <a:buChar char="•"/>
            </a:pPr>
            <a:r>
              <a:rPr lang="en-US" dirty="0"/>
              <a:t>Do you see what is meant on the previous slide by 10 types of people?</a:t>
            </a:r>
          </a:p>
          <a:p>
            <a:pPr marL="171450" indent="-171450">
              <a:buFont typeface="Arial" panose="020B0604020202020204" pitchFamily="34" charset="0"/>
              <a:buChar char="•"/>
            </a:pPr>
            <a:r>
              <a:rPr lang="en-US" dirty="0"/>
              <a:t>There is a hidden message in the merit badge patch in the lighter green binary code. Do you see what it is?</a:t>
            </a:r>
          </a:p>
          <a:p>
            <a:pPr marL="628650" lvl="1" indent="-171450">
              <a:buFont typeface="Arial" panose="020B0604020202020204" pitchFamily="34" charset="0"/>
              <a:buChar char="•"/>
            </a:pPr>
            <a:r>
              <a:rPr lang="en-US" dirty="0"/>
              <a:t>Hint, the last line is the letter A</a:t>
            </a:r>
          </a:p>
          <a:p>
            <a:pPr marL="628650" lvl="1" indent="-171450">
              <a:buFont typeface="Arial" panose="020B0604020202020204" pitchFamily="34" charset="0"/>
              <a:buChar char="•"/>
            </a:pPr>
            <a:r>
              <a:rPr lang="en-US" dirty="0"/>
              <a:t>What might that make the first line?</a:t>
            </a:r>
          </a:p>
          <a:p>
            <a:pPr marL="628650" lvl="1" indent="-171450">
              <a:buFont typeface="Arial" panose="020B0604020202020204" pitchFamily="34" charset="0"/>
              <a:buChar char="•"/>
            </a:pPr>
            <a:r>
              <a:rPr lang="en-US" dirty="0"/>
              <a:t>Answer: “BSA”</a:t>
            </a:r>
          </a:p>
          <a:p>
            <a:pPr marL="171450" lvl="0" indent="-171450">
              <a:buFont typeface="Arial" panose="020B0604020202020204" pitchFamily="34" charset="0"/>
              <a:buChar char="•"/>
            </a:pPr>
            <a:r>
              <a:rPr lang="en-US" dirty="0"/>
              <a:t>How many bits (1s and 0s) are in each letter?</a:t>
            </a:r>
          </a:p>
          <a:p>
            <a:pPr marL="628650" lvl="1" indent="-171450">
              <a:buFont typeface="Arial" panose="020B0604020202020204" pitchFamily="34" charset="0"/>
              <a:buChar char="•"/>
            </a:pPr>
            <a:r>
              <a:rPr lang="en-US" dirty="0"/>
              <a:t>Answer 8 – 8 bits == 1 byte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24</a:t>
            </a:fld>
            <a:endParaRPr lang="en-US" altLang="en-US" dirty="0"/>
          </a:p>
        </p:txBody>
      </p:sp>
    </p:spTree>
    <p:extLst>
      <p:ext uri="{BB962C8B-B14F-4D97-AF65-F5344CB8AC3E}">
        <p14:creationId xmlns:p14="http://schemas.microsoft.com/office/powerpoint/2010/main" val="223014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command in assembly language is specific to the processor (that is, each type of processor uses its own kind of code), so assembly language lacks the portability of most modern programming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However, assembly language is ultimately how a processor executes all higher-level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high-level language is an advanced programming language that is easier for humans to understand than binary code or assembly language and is not limited to a single processor.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25</a:t>
            </a:fld>
            <a:endParaRPr lang="en-US" altLang="en-US" dirty="0"/>
          </a:p>
        </p:txBody>
      </p:sp>
    </p:spTree>
    <p:extLst>
      <p:ext uri="{BB962C8B-B14F-4D97-AF65-F5344CB8AC3E}">
        <p14:creationId xmlns:p14="http://schemas.microsoft.com/office/powerpoint/2010/main" val="1941929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Today, Fortran is the primary language for some of the most demanding supercomputing tasks, such as weather and climate modeling.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rPr>
              <a:t>COBOL was designed for banks, utility companies, government agencies, and manufacturers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Pascal is named after Blaise Pascal – mathematician. </a:t>
            </a:r>
            <a:r>
              <a:rPr lang="en-US" sz="1200" kern="1200" dirty="0">
                <a:solidFill>
                  <a:schemeClr val="tx1"/>
                </a:solidFill>
                <a:effectLst/>
                <a:latin typeface="+mn-lt"/>
                <a:ea typeface="ヒラギノ角ゴ Pro W3" charset="0"/>
                <a:cs typeface="ヒラギノ角ゴ Pro W3" charset="0"/>
              </a:rPr>
              <a:t>Structured programming was designed to help programmers write programs that are cleaner and easier to test, debug (remove errors), and modify. </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r>
              <a:rPr lang="en-US" dirty="0"/>
              <a:t> </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26</a:t>
            </a:fld>
            <a:endParaRPr lang="en-US" altLang="en-US" dirty="0"/>
          </a:p>
        </p:txBody>
      </p:sp>
    </p:spTree>
    <p:extLst>
      <p:ext uri="{BB962C8B-B14F-4D97-AF65-F5344CB8AC3E}">
        <p14:creationId xmlns:p14="http://schemas.microsoft.com/office/powerpoint/2010/main" val="4300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Object-oriented programming (OOP) is a style of programming that treats concepts as “objects” that can interact with one another.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OOP languages surfaced in the mid-1960s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The programming is done by putting together groups, or modules, of commonly used commands— instructions on how to print, how to save information to a disk, and so on — into complete programs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Have you heard of these programming languages? Have you programmed in these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27</a:t>
            </a:fld>
            <a:endParaRPr lang="en-US" altLang="en-US" dirty="0"/>
          </a:p>
        </p:txBody>
      </p:sp>
    </p:spTree>
    <p:extLst>
      <p:ext uri="{BB962C8B-B14F-4D97-AF65-F5344CB8AC3E}">
        <p14:creationId xmlns:p14="http://schemas.microsoft.com/office/powerpoint/2010/main" val="250625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get started --- What is programming?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Programming is the act of inserting instructions into a computer or machine to be followed.</a:t>
            </a:r>
          </a:p>
          <a:p>
            <a:pPr marL="171450" indent="-171450">
              <a:buFont typeface="Arial" panose="020B0604020202020204" pitchFamily="34" charset="0"/>
              <a:buChar char="•"/>
            </a:pPr>
            <a:r>
              <a:rPr lang="en-US" dirty="0"/>
              <a:t>There are many different career fields involving the programming of computers; each utilizing different languages, techniques, and systems.</a:t>
            </a:r>
          </a:p>
          <a:p>
            <a:pPr marL="171450" indent="-171450">
              <a:buFont typeface="Arial" panose="020B0604020202020204" pitchFamily="34" charset="0"/>
              <a:buChar char="•"/>
            </a:pPr>
            <a:r>
              <a:rPr lang="en-US" dirty="0"/>
              <a:t>We are only going to cover a few of the different aspects of programming during this Merit Badge, but there are so many more.</a:t>
            </a:r>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7</a:t>
            </a:fld>
            <a:endParaRPr lang="en-US" altLang="en-US" dirty="0"/>
          </a:p>
        </p:txBody>
      </p:sp>
    </p:spTree>
    <p:extLst>
      <p:ext uri="{BB962C8B-B14F-4D97-AF65-F5344CB8AC3E}">
        <p14:creationId xmlns:p14="http://schemas.microsoft.com/office/powerpoint/2010/main" val="134692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Web itself is a set of files located on Internet servers (computers) and accessed using “rules” known as the hypertext transfer protocol (HTTP).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HTML is a basic language for building Webpages. Considered the first language specifically created for the World Wide Web, its purpose was to create a structure for information being presented on the Web.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JavaScript was created to enhance Web pages in a way that HTML could not. JavaScript allowed Web pages to be interactive.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PHP is a general-purpose programming language designed to produce dynamic Web pages. A dynamic page changes with each user, displaying different content each time the page is viewed.</a:t>
            </a: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28</a:t>
            </a:fld>
            <a:endParaRPr lang="en-US" altLang="en-US" dirty="0"/>
          </a:p>
        </p:txBody>
      </p:sp>
    </p:spTree>
    <p:extLst>
      <p:ext uri="{BB962C8B-B14F-4D97-AF65-F5344CB8AC3E}">
        <p14:creationId xmlns:p14="http://schemas.microsoft.com/office/powerpoint/2010/main" val="130385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1"/>
                </a:solidFill>
              </a:rPr>
              <a:t>Blue</a:t>
            </a:r>
            <a:r>
              <a:rPr lang="en-US" dirty="0"/>
              <a:t> Languages are General Programing Languages</a:t>
            </a:r>
          </a:p>
          <a:p>
            <a:pPr marL="171450" indent="-171450">
              <a:buFont typeface="Arial" panose="020B0604020202020204" pitchFamily="34" charset="0"/>
              <a:buChar char="•"/>
            </a:pPr>
            <a:r>
              <a:rPr lang="en-US" dirty="0"/>
              <a:t>The </a:t>
            </a:r>
            <a:r>
              <a:rPr lang="en-US" dirty="0">
                <a:solidFill>
                  <a:schemeClr val="accent3"/>
                </a:solidFill>
              </a:rPr>
              <a:t>Green</a:t>
            </a:r>
            <a:r>
              <a:rPr lang="en-US" dirty="0"/>
              <a:t> Languages are Scripting Languages</a:t>
            </a:r>
          </a:p>
          <a:p>
            <a:pPr marL="171450" indent="-171450">
              <a:buFont typeface="Arial" panose="020B0604020202020204" pitchFamily="34" charset="0"/>
              <a:buChar char="•"/>
            </a:pPr>
            <a:r>
              <a:rPr lang="en-US" dirty="0"/>
              <a:t>The </a:t>
            </a:r>
            <a:r>
              <a:rPr lang="en-US" dirty="0">
                <a:solidFill>
                  <a:schemeClr val="accent4"/>
                </a:solidFill>
              </a:rPr>
              <a:t>Purple</a:t>
            </a:r>
            <a:r>
              <a:rPr lang="en-US" dirty="0"/>
              <a:t> Languages are Markup Languages</a:t>
            </a:r>
          </a:p>
          <a:p>
            <a:pPr marL="171450" indent="-171450">
              <a:buFont typeface="Arial" panose="020B0604020202020204" pitchFamily="34" charset="0"/>
              <a:buChar char="•"/>
            </a:pPr>
            <a:r>
              <a:rPr lang="en-US" dirty="0"/>
              <a:t>The </a:t>
            </a:r>
            <a:r>
              <a:rPr lang="en-US" dirty="0">
                <a:solidFill>
                  <a:schemeClr val="accent2"/>
                </a:solidFill>
              </a:rPr>
              <a:t>Red</a:t>
            </a:r>
            <a:r>
              <a:rPr lang="en-US" dirty="0"/>
              <a:t> Languages are Declarative Languages</a:t>
            </a:r>
          </a:p>
          <a:p>
            <a:pPr marL="171450" indent="-171450">
              <a:buFont typeface="Arial" panose="020B0604020202020204" pitchFamily="34" charset="0"/>
              <a:buChar char="•"/>
            </a:pPr>
            <a:r>
              <a:rPr lang="en-US" dirty="0"/>
              <a:t>The </a:t>
            </a:r>
            <a:r>
              <a:rPr lang="en-US" dirty="0">
                <a:solidFill>
                  <a:schemeClr val="accent5"/>
                </a:solidFill>
              </a:rPr>
              <a:t>Orange</a:t>
            </a:r>
            <a:r>
              <a:rPr lang="en-US" dirty="0"/>
              <a:t> Languages are Assembly Languages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 types of languages have different purposes.  </a:t>
            </a:r>
          </a:p>
          <a:p>
            <a:pPr marL="171450" indent="-171450">
              <a:buFont typeface="Arial" panose="020B0604020202020204" pitchFamily="34" charset="0"/>
              <a:buChar char="•"/>
            </a:pPr>
            <a:r>
              <a:rPr lang="en-US" dirty="0"/>
              <a:t>It is important to match the type of work to the correct language to insure the best results.</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30</a:t>
            </a:fld>
            <a:endParaRPr lang="en-US" altLang="en-US" dirty="0"/>
          </a:p>
        </p:txBody>
      </p:sp>
    </p:spTree>
    <p:extLst>
      <p:ext uri="{BB962C8B-B14F-4D97-AF65-F5344CB8AC3E}">
        <p14:creationId xmlns:p14="http://schemas.microsoft.com/office/powerpoint/2010/main" val="189210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the different colors here is due to syntax highlighting.</a:t>
            </a:r>
          </a:p>
          <a:p>
            <a:pPr marL="171450" indent="-171450">
              <a:buFont typeface="Arial" panose="020B0604020202020204" pitchFamily="34" charset="0"/>
              <a:buChar char="•"/>
            </a:pPr>
            <a:r>
              <a:rPr lang="en-US" dirty="0"/>
              <a:t>Syntax Highlighting is a feature in programming apps where it automatically colors different parts of the code to increase readability.</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33</a:t>
            </a:fld>
            <a:endParaRPr lang="en-US" altLang="en-US" dirty="0"/>
          </a:p>
        </p:txBody>
      </p:sp>
    </p:spTree>
    <p:extLst>
      <p:ext uri="{BB962C8B-B14F-4D97-AF65-F5344CB8AC3E}">
        <p14:creationId xmlns:p14="http://schemas.microsoft.com/office/powerpoint/2010/main" val="41351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High-Level</a:t>
            </a:r>
          </a:p>
          <a:p>
            <a:pPr marL="628650" lvl="1" indent="-171450">
              <a:lnSpc>
                <a:spcPct val="110000"/>
              </a:lnSpc>
              <a:buFont typeface="Arial" panose="020B0604020202020204" pitchFamily="34" charset="0"/>
              <a:buChar char="•"/>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marL="628650" lvl="1" indent="-171450">
              <a:lnSpc>
                <a:spcPct val="110000"/>
              </a:lnSpc>
              <a:buFont typeface="Arial" panose="020B0604020202020204" pitchFamily="34" charset="0"/>
              <a:buChar char="•"/>
            </a:pPr>
            <a:r>
              <a:rPr lang="en-US" sz="1200" dirty="0"/>
              <a:t>Cons: Slower than Low-Level, not as much control over hardware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marL="171450" indent="-171450">
              <a:lnSpc>
                <a:spcPct val="110000"/>
              </a:lnSpc>
              <a:buFont typeface="Arial" panose="020B0604020202020204" pitchFamily="34" charset="0"/>
              <a:buChar char="•"/>
            </a:pPr>
            <a:r>
              <a:rPr lang="en-US" sz="1200" dirty="0"/>
              <a:t>C-Level</a:t>
            </a:r>
          </a:p>
          <a:p>
            <a:pPr marL="628650" lvl="1" indent="-171450">
              <a:lnSpc>
                <a:spcPct val="110000"/>
              </a:lnSpc>
              <a:buFont typeface="Arial" panose="020B0604020202020204" pitchFamily="34" charset="0"/>
              <a:buChar char="•"/>
            </a:pPr>
            <a:r>
              <a:rPr lang="en-US" sz="1200" dirty="0"/>
              <a:t>Best of both worlds, </a:t>
            </a:r>
            <a:r>
              <a:rPr lang="en-US" sz="1200" dirty="0">
                <a:solidFill>
                  <a:schemeClr val="accent4"/>
                </a:solidFill>
              </a:rPr>
              <a:t>Compiled</a:t>
            </a:r>
            <a:endParaRPr lang="en-US" sz="1200" dirty="0"/>
          </a:p>
          <a:p>
            <a:pPr marL="628650" lvl="1" indent="-171450">
              <a:lnSpc>
                <a:spcPct val="110000"/>
              </a:lnSpc>
              <a:buFont typeface="Arial" panose="020B0604020202020204" pitchFamily="34" charset="0"/>
              <a:buChar char="•"/>
            </a:pPr>
            <a:r>
              <a:rPr lang="en-US" sz="1200" dirty="0"/>
              <a:t>Good control over hardware with ease of writing.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a:p>
            <a:pPr marL="171450" indent="-171450">
              <a:lnSpc>
                <a:spcPct val="110000"/>
              </a:lnSpc>
              <a:buFont typeface="Arial" panose="020B0604020202020204" pitchFamily="34" charset="0"/>
              <a:buChar char="•"/>
            </a:pPr>
            <a:r>
              <a:rPr lang="en-US" sz="1200" dirty="0"/>
              <a:t>Low Level</a:t>
            </a:r>
          </a:p>
          <a:p>
            <a:pPr marL="628650" lvl="1" indent="-171450">
              <a:lnSpc>
                <a:spcPct val="110000"/>
              </a:lnSpc>
              <a:buFont typeface="Arial" panose="020B0604020202020204" pitchFamily="34" charset="0"/>
              <a:buChar char="•"/>
            </a:pPr>
            <a:r>
              <a:rPr lang="en-US" sz="1200" dirty="0"/>
              <a:t>Pros: Fast Execution, No Overhead, Single Platform, </a:t>
            </a:r>
            <a:r>
              <a:rPr lang="en-US" sz="1200" dirty="0">
                <a:solidFill>
                  <a:schemeClr val="accent4"/>
                </a:solidFill>
              </a:rPr>
              <a:t>Compiled</a:t>
            </a:r>
          </a:p>
          <a:p>
            <a:pPr marL="628650" lvl="1" indent="-171450">
              <a:lnSpc>
                <a:spcPct val="110000"/>
              </a:lnSpc>
              <a:buFont typeface="Arial" panose="020B0604020202020204" pitchFamily="34" charset="0"/>
              <a:buChar char="•"/>
            </a:pPr>
            <a:r>
              <a:rPr lang="en-US" sz="1200" dirty="0"/>
              <a:t>Cons: Hard to read, write, debug, and maintain</a:t>
            </a:r>
          </a:p>
          <a:p>
            <a:pPr marL="628650" lvl="1" indent="-171450">
              <a:lnSpc>
                <a:spcPct val="110000"/>
              </a:lnSpc>
              <a:buFont typeface="Arial" panose="020B0604020202020204" pitchFamily="34" charset="0"/>
              <a:buChar char="•"/>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endParaRPr lang="en-US" sz="1200" dirty="0">
              <a:solidFill>
                <a:schemeClr val="accent1"/>
              </a:solidFill>
            </a:endParaRP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36</a:t>
            </a:fld>
            <a:endParaRPr lang="en-US" altLang="en-US" dirty="0"/>
          </a:p>
        </p:txBody>
      </p:sp>
    </p:spTree>
    <p:extLst>
      <p:ext uri="{BB962C8B-B14F-4D97-AF65-F5344CB8AC3E}">
        <p14:creationId xmlns:p14="http://schemas.microsoft.com/office/powerpoint/2010/main" val="314784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457200" indent="-457200">
              <a:buFont typeface="Arial" panose="020B0604020202020204" pitchFamily="34" charset="0"/>
              <a:buChar char="•"/>
            </a:pPr>
            <a:r>
              <a:rPr lang="en-US" dirty="0"/>
              <a:t>Copyright – protects a particular expression of an idea that the author created (i.e. PowerPoints, Game Art, Specific Code)</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Copyright does not apply to ideas, only the expression of ideas.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Algorithms are considered ideas and are not copyrightable.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expression of an algorithm as source or object code is copyrightable, but the algorithm can be reproduced without infringing copyright.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It is not clear what constitutes infringement of copyright with software by determining if the source code has been copied and modified or created anew.</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burden of proof is on the copyright holder to show a striking resemblance between the copyrighted and infringing code that could only result from copying.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457200" indent="-457200">
              <a:buFont typeface="Arial" panose="020B0604020202020204" pitchFamily="34" charset="0"/>
              <a:buChar char="•"/>
            </a:pPr>
            <a:r>
              <a:rPr lang="en-US" dirty="0"/>
              <a:t>Patent – protects useful innovative processes or methods, machines, manufactured items, or “compositions of matter” </a:t>
            </a:r>
          </a:p>
          <a:p>
            <a:pPr marL="914400" lvl="1" indent="-45720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You cannot patent abstract ideas, mathematical formulae, scientific principles, laws of nature, and mental processes.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Beyond being in scope of what is patentable, a program it must have utility, be novel, and be non-obvious.</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Trademark – protects a word, phrase, symbol or sound that identifies and distinguishes the source of a particular product or service (i.e. Windows Logo, “Your mattress is </a:t>
            </a:r>
            <a:r>
              <a:rPr lang="en-US" dirty="0" err="1"/>
              <a:t>freeee</a:t>
            </a:r>
            <a:r>
              <a:rPr lang="en-US" dirty="0"/>
              <a:t>”, etc.)</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Programmers often use trademarks to keep others from using a similar name for a competing product. </a:t>
            </a: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 Secret – protects valuable information by not disclosing it to anyone, enforced by a contract called a NDA (i.e. what info Facebook collects)</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Requires </a:t>
            </a:r>
            <a:r>
              <a:rPr lang="en-US" sz="1200" kern="1200" dirty="0">
                <a:solidFill>
                  <a:schemeClr val="tx1"/>
                </a:solidFill>
                <a:effectLst/>
                <a:latin typeface="+mn-lt"/>
                <a:ea typeface="ヒラギノ角ゴ Pro W3" charset="0"/>
                <a:cs typeface="ヒラギノ角ゴ Pro W3" charset="0"/>
              </a:rPr>
              <a:t>the work is novel, required an economic investment to the claimant, took effort to develop, and the claimant made an effort to keep the information secret.</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Trade secrecy laws are different between jurisdictions so companies operating in many different jurisdictions are taking risk that their trade secrets may not be adequately protected.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Employees and contractors that help to develop software can take knowledge learned (but not the specific code) to jobs with competitors.</a:t>
            </a:r>
          </a:p>
          <a:p>
            <a:pPr marL="914400" lvl="1" indent="-45720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40</a:t>
            </a:fld>
            <a:endParaRPr lang="en-US" altLang="en-US" dirty="0"/>
          </a:p>
        </p:txBody>
      </p:sp>
    </p:spTree>
    <p:extLst>
      <p:ext uri="{BB962C8B-B14F-4D97-AF65-F5344CB8AC3E}">
        <p14:creationId xmlns:p14="http://schemas.microsoft.com/office/powerpoint/2010/main" val="177442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Freeware. Obtaining freeware costs nothing.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 however, does not necessarily mean unlimited.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example, the license could restrict use to particular users (e.g., personal, noncommercial users), or the license could limit the ability of an individual user to redistribute the software.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Shareware. A software developer may release a program as shareware and expect people who use the program to make a donation or pay a fee.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 developer is relying on your honor to help cover the costs of developing the software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Demo. Demo or trial software will work for a limited time or with limited features.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the purchaser pays a license fee, the programmer provides a code that removes the limitations.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Source. An open-source license is a form of freeware.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particular type of license covers the executable program and the source code developed by the programmer.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license may come with limitations or restrictions.</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41</a:t>
            </a:fld>
            <a:endParaRPr lang="en-US" altLang="en-US" dirty="0"/>
          </a:p>
        </p:txBody>
      </p:sp>
    </p:spTree>
    <p:extLst>
      <p:ext uri="{BB962C8B-B14F-4D97-AF65-F5344CB8AC3E}">
        <p14:creationId xmlns:p14="http://schemas.microsoft.com/office/powerpoint/2010/main" val="1640887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interest in one of these roles?</a:t>
            </a:r>
          </a:p>
          <a:p>
            <a:r>
              <a:rPr lang="en-US" dirty="0"/>
              <a:t>Education, training, experience required?</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43</a:t>
            </a:fld>
            <a:endParaRPr lang="en-US" altLang="en-US" dirty="0"/>
          </a:p>
        </p:txBody>
      </p:sp>
    </p:spTree>
    <p:extLst>
      <p:ext uri="{BB962C8B-B14F-4D97-AF65-F5344CB8AC3E}">
        <p14:creationId xmlns:p14="http://schemas.microsoft.com/office/powerpoint/2010/main" val="132712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Carpal tunnel syndrome—swelling inside a narrow “tunnel” formed by bone and ligament in the wrist that can lead to pain, tingling, and numbness; the tunnel surrounds nerves that conduct sensory and motor impulses to and from the hand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Cervical radiculopathy—disk compression in the neck, often caused by repetitive cradling of a phone on the shoulder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Epicondylitis—elbow soreness often called “tennis elbow”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Reflex sympathetic dystrophy—a painful condition marked by dry, swollen hands and loss of muscle control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Tendonitis—tearing and inflammation of tendons connecting bones to muscles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Besides developing RSIs, programmers can become dehydrated, experience back problems, and develop eyestrain and headaches. </a:t>
            </a:r>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9</a:t>
            </a:fld>
            <a:endParaRPr lang="en-US" altLang="en-US" dirty="0"/>
          </a:p>
        </p:txBody>
      </p:sp>
    </p:spTree>
    <p:extLst>
      <p:ext uri="{BB962C8B-B14F-4D97-AF65-F5344CB8AC3E}">
        <p14:creationId xmlns:p14="http://schemas.microsoft.com/office/powerpoint/2010/main" val="166689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pain is severe or persistent, seek medical attention.</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10</a:t>
            </a:fld>
            <a:endParaRPr lang="en-US" altLang="en-US" dirty="0"/>
          </a:p>
        </p:txBody>
      </p:sp>
    </p:spTree>
    <p:extLst>
      <p:ext uri="{BB962C8B-B14F-4D97-AF65-F5344CB8AC3E}">
        <p14:creationId xmlns:p14="http://schemas.microsoft.com/office/powerpoint/2010/main" val="186425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equipment and preparation are the keys to prevention. Make sure your equipment is set up properly to prevent injuries (see the ergonomics diagram).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Also be aware that hydration isn’t solely for hiking or playing sports—programmers need to stay hydrated too. Four 8-ounce glasses of water per day is a good number. Soda, juices, and other sweet drinks are not a substitute for water.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To help prevent eyestrain, program in a well-lit room. Minimize the contrast between your monitor and the rest of the room but make sure there is no glare on the screen.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posture is the key to avoiding back pain and injuries (see the information on ergonomics). And just as when you participate in athletic activities, taking breaks to give your body time to recover and prevent strain is essential.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11</a:t>
            </a:fld>
            <a:endParaRPr lang="en-US" altLang="en-US" dirty="0"/>
          </a:p>
        </p:txBody>
      </p:sp>
    </p:spTree>
    <p:extLst>
      <p:ext uri="{BB962C8B-B14F-4D97-AF65-F5344CB8AC3E}">
        <p14:creationId xmlns:p14="http://schemas.microsoft.com/office/powerpoint/2010/main" val="192953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Eye breaks. Look away from the monitor from time to time, preferably at something more than 20 feet away. This gives your eyes a chance to relax and helps prevent eye strain</a:t>
            </a:r>
          </a:p>
          <a:p>
            <a:pPr marL="171450" indent="-171450">
              <a:buFont typeface="Arial" panose="020B0604020202020204" pitchFamily="34" charset="0"/>
              <a:buChar char="•"/>
            </a:pPr>
            <a:r>
              <a:rPr lang="en-US" dirty="0"/>
              <a:t>Typing breaks. Most typing is done in bursts. Rest your hands in a relaxed, flat, straight manner to give them time to recover and prevent RSIs</a:t>
            </a:r>
          </a:p>
          <a:p>
            <a:pPr marL="171450" indent="-171450">
              <a:buFont typeface="Arial" panose="020B0604020202020204" pitchFamily="34" charset="0"/>
              <a:buChar char="•"/>
            </a:pPr>
            <a:r>
              <a:rPr lang="en-US" dirty="0"/>
              <a:t>Rest breaks. Take a break every 30 minutes or so to give your body a chance to relax. You can use software programs to remind you to take breaks, so you don’t get stuck in a trace staring at your monitor.</a:t>
            </a:r>
          </a:p>
          <a:p>
            <a:pPr marL="171450" indent="-171450">
              <a:buFont typeface="Arial" panose="020B0604020202020204" pitchFamily="34" charset="0"/>
              <a:buChar char="•"/>
            </a:pPr>
            <a:r>
              <a:rPr lang="en-US" dirty="0"/>
              <a:t>Exercise breaks. Get up and stretch, rotate your head and shoulders, move your arms and legs. You will find you can program better and longer if you do this regularly.</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12</a:t>
            </a:fld>
            <a:endParaRPr lang="en-US" altLang="en-US" dirty="0"/>
          </a:p>
        </p:txBody>
      </p:sp>
    </p:spTree>
    <p:extLst>
      <p:ext uri="{BB962C8B-B14F-4D97-AF65-F5344CB8AC3E}">
        <p14:creationId xmlns:p14="http://schemas.microsoft.com/office/powerpoint/2010/main" val="402436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Font typeface="Arial" panose="020B0604020202020204" pitchFamily="34" charset="0"/>
              <a:buChar char="•"/>
            </a:pPr>
            <a:r>
              <a:rPr lang="en-US" sz="1600" dirty="0"/>
              <a:t>Before the modern electrical computer, mechanical devices used in factories were the first machines to be programmed.</a:t>
            </a:r>
          </a:p>
          <a:p>
            <a:pPr marL="285750" indent="-285750">
              <a:lnSpc>
                <a:spcPct val="110000"/>
              </a:lnSpc>
              <a:buFont typeface="Arial" panose="020B0604020202020204" pitchFamily="34" charset="0"/>
              <a:buChar char="•"/>
            </a:pPr>
            <a:r>
              <a:rPr lang="en-US" sz="1600" dirty="0"/>
              <a:t>An example is the Joseph Jacquard Loom (1804) which used hole-punched cards to “program” patterns into fabric.</a:t>
            </a:r>
          </a:p>
          <a:p>
            <a:pPr marL="0" indent="0">
              <a:lnSpc>
                <a:spcPct val="110000"/>
              </a:lnSpc>
              <a:buNone/>
            </a:pPr>
            <a:endParaRPr lang="en-US" sz="1600" dirty="0"/>
          </a:p>
          <a:p>
            <a:pPr marL="171450" indent="-171450">
              <a:lnSpc>
                <a:spcPct val="110000"/>
              </a:lnSpc>
              <a:spcBef>
                <a:spcPts val="0"/>
              </a:spcBef>
              <a:buFont typeface="Arial" panose="020B0604020202020204" pitchFamily="34" charset="0"/>
              <a:buChar char="•"/>
            </a:pPr>
            <a:r>
              <a:rPr lang="en-US" sz="1200" dirty="0"/>
              <a:t>The picture on the left is the loom.</a:t>
            </a:r>
          </a:p>
          <a:p>
            <a:pPr marL="171450" indent="-171450">
              <a:lnSpc>
                <a:spcPct val="110000"/>
              </a:lnSpc>
              <a:spcBef>
                <a:spcPts val="0"/>
              </a:spcBef>
              <a:buFont typeface="Arial" panose="020B0604020202020204" pitchFamily="34" charset="0"/>
              <a:buChar char="•"/>
            </a:pPr>
            <a:r>
              <a:rPr lang="en-US" sz="1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14</a:t>
            </a:fld>
            <a:endParaRPr lang="en-US" altLang="en-US" dirty="0"/>
          </a:p>
        </p:txBody>
      </p:sp>
    </p:spTree>
    <p:extLst>
      <p:ext uri="{BB962C8B-B14F-4D97-AF65-F5344CB8AC3E}">
        <p14:creationId xmlns:p14="http://schemas.microsoft.com/office/powerpoint/2010/main" val="397005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Charles Babbage in 1823 started work on his Difference Engine. </a:t>
            </a:r>
          </a:p>
          <a:p>
            <a:pPr marL="171450" indent="-171450">
              <a:lnSpc>
                <a:spcPct val="110000"/>
              </a:lnSpc>
              <a:buFont typeface="Arial" panose="020B0604020202020204" pitchFamily="34" charset="0"/>
              <a:buChar char="•"/>
            </a:pPr>
            <a:r>
              <a:rPr lang="en-US" sz="1200" dirty="0"/>
              <a:t>It was programmed using punch cards and could do simple calculations to 31 digits. </a:t>
            </a:r>
          </a:p>
          <a:p>
            <a:pPr marL="171450" indent="-171450">
              <a:lnSpc>
                <a:spcPct val="110000"/>
              </a:lnSpc>
              <a:buFont typeface="Arial" panose="020B0604020202020204" pitchFamily="34" charset="0"/>
              <a:buChar char="•"/>
            </a:pPr>
            <a:r>
              <a:rPr lang="en-US" sz="1200" dirty="0"/>
              <a:t>Due to high costs, it was not built until 1991, well after his death.  </a:t>
            </a:r>
          </a:p>
          <a:p>
            <a:pPr marL="171450" indent="-171450">
              <a:lnSpc>
                <a:spcPct val="110000"/>
              </a:lnSpc>
              <a:buFont typeface="Arial" panose="020B0604020202020204" pitchFamily="34" charset="0"/>
              <a:buChar char="•"/>
            </a:pPr>
            <a:r>
              <a:rPr lang="en-US" sz="1200" dirty="0"/>
              <a:t>It weighed 15 tons and was 8 ft tall.</a:t>
            </a:r>
          </a:p>
          <a:p>
            <a:pPr marL="171450" indent="-171450">
              <a:lnSpc>
                <a:spcPct val="110000"/>
              </a:lnSpc>
              <a:buFont typeface="Arial" panose="020B0604020202020204" pitchFamily="34" charset="0"/>
              <a:buChar char="•"/>
            </a:pPr>
            <a:r>
              <a:rPr lang="en-US" sz="1200" dirty="0"/>
              <a:t>It used human-power to turn the gears and cranks and output the result using wheels with digits painted on.  </a:t>
            </a:r>
          </a:p>
          <a:p>
            <a:pPr marL="0" indent="0">
              <a:lnSpc>
                <a:spcPct val="110000"/>
              </a:lnSpc>
              <a:buNone/>
            </a:pPr>
            <a:endParaRPr lang="en-US" sz="1000" dirty="0"/>
          </a:p>
          <a:p>
            <a:pPr marL="171450" indent="-171450">
              <a:lnSpc>
                <a:spcPct val="110000"/>
              </a:lnSpc>
              <a:buFont typeface="Arial" panose="020B0604020202020204" pitchFamily="34" charset="0"/>
              <a:buChar char="•"/>
            </a:pPr>
            <a:r>
              <a:rPr lang="en-US" sz="1000" dirty="0"/>
              <a:t>Fun Fact: The gear technology didn’t exist to build his machine, so Babbage invented new ways of cutting gears. This incidentally advanced machinery and factories during the end industrial revolution (1760-1840).</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15</a:t>
            </a:fld>
            <a:endParaRPr lang="en-US" altLang="en-US" dirty="0"/>
          </a:p>
        </p:txBody>
      </p:sp>
    </p:spTree>
    <p:extLst>
      <p:ext uri="{BB962C8B-B14F-4D97-AF65-F5344CB8AC3E}">
        <p14:creationId xmlns:p14="http://schemas.microsoft.com/office/powerpoint/2010/main" val="159259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1885, Herman Hollerith designed the “Electric Tabulating System”, a machine designed to take on the 1890’s Census.  </a:t>
            </a:r>
          </a:p>
          <a:p>
            <a:pPr marL="171450" indent="-171450">
              <a:buFont typeface="Arial" panose="020B0604020202020204" pitchFamily="34" charset="0"/>
              <a:buChar char="•"/>
            </a:pPr>
            <a:r>
              <a:rPr lang="en-US" sz="1200" dirty="0"/>
              <a:t>It was an early Scantron-like machine using punch cards.</a:t>
            </a:r>
          </a:p>
          <a:p>
            <a:pPr marL="171450" indent="-171450">
              <a:buFont typeface="Arial" panose="020B0604020202020204" pitchFamily="34" charset="0"/>
              <a:buChar char="•"/>
            </a:pPr>
            <a:r>
              <a:rPr lang="en-US" sz="1200" dirty="0"/>
              <a:t>The 1880’s Census took 7 years to count, so due to the growing population, the 1890’s and 1900’s Censuses would have taken more than 10 years. This would not be good. </a:t>
            </a:r>
          </a:p>
          <a:p>
            <a:pPr marL="171450" indent="-171450">
              <a:buFont typeface="Arial" panose="020B0604020202020204" pitchFamily="34" charset="0"/>
              <a:buChar char="•"/>
            </a:pPr>
            <a:r>
              <a:rPr lang="en-US" sz="1200" dirty="0"/>
              <a:t>With his machine, the 1890’s Census only took 6 weeks rather than 10 years. </a:t>
            </a:r>
          </a:p>
          <a:p>
            <a:pPr marL="171450" indent="-171450">
              <a:buFont typeface="Arial" panose="020B0604020202020204" pitchFamily="34" charset="0"/>
              <a:buChar char="•"/>
            </a:pPr>
            <a:r>
              <a:rPr lang="en-US" sz="1200" dirty="0"/>
              <a:t>This proved computers were a viable solution to many previously impossible problems.</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4/20/20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16</a:t>
            </a:fld>
            <a:endParaRPr lang="en-US" altLang="en-US" dirty="0"/>
          </a:p>
        </p:txBody>
      </p:sp>
    </p:spTree>
    <p:extLst>
      <p:ext uri="{BB962C8B-B14F-4D97-AF65-F5344CB8AC3E}">
        <p14:creationId xmlns:p14="http://schemas.microsoft.com/office/powerpoint/2010/main" val="4105504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ADBB6D2A-C371-4D4A-8AEF-4DF13789CE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2725" y="2138363"/>
            <a:ext cx="1147763"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2742599" y="1650331"/>
            <a:ext cx="4755880" cy="2110257"/>
          </a:xfrm>
          <a:prstGeom prst="rect">
            <a:avLst/>
          </a:prstGeom>
        </p:spPr>
        <p:txBody>
          <a:bodyPr rtlCol="0">
            <a:noAutofit/>
          </a:bodyPr>
          <a:lstStyle>
            <a:lvl1pPr>
              <a:defRPr sz="4000"/>
            </a:lvl1pPr>
          </a:lstStyle>
          <a:p>
            <a:r>
              <a:rPr lang="en-US" dirty="0"/>
              <a:t>Click to edit Master title style</a:t>
            </a:r>
          </a:p>
        </p:txBody>
      </p:sp>
      <p:sp>
        <p:nvSpPr>
          <p:cNvPr id="4" name="Slide Number Placeholder 5">
            <a:extLst>
              <a:ext uri="{FF2B5EF4-FFF2-40B4-BE49-F238E27FC236}">
                <a16:creationId xmlns:a16="http://schemas.microsoft.com/office/drawing/2014/main" id="{B363D588-997B-DF48-A5B2-E5E7F1295598}"/>
              </a:ext>
            </a:extLst>
          </p:cNvPr>
          <p:cNvSpPr>
            <a:spLocks noGrp="1"/>
          </p:cNvSpPr>
          <p:nvPr>
            <p:ph type="sldNum" sz="quarter" idx="10"/>
          </p:nvPr>
        </p:nvSpPr>
        <p:spPr/>
        <p:txBody>
          <a:bodyPr/>
          <a:lstStyle>
            <a:lvl1pPr>
              <a:defRPr smtClean="0"/>
            </a:lvl1pPr>
          </a:lstStyle>
          <a:p>
            <a:pPr>
              <a:defRPr/>
            </a:pPr>
            <a:fld id="{7943440A-1C53-6245-9BA8-9527BDD5BAB8}" type="slidenum">
              <a:rPr lang="en-US" altLang="en-US"/>
              <a:pPr>
                <a:defRPr/>
              </a:pPr>
              <a:t>‹#›</a:t>
            </a:fld>
            <a:endParaRPr lang="en-US" altLang="en-US" dirty="0"/>
          </a:p>
        </p:txBody>
      </p:sp>
      <p:sp>
        <p:nvSpPr>
          <p:cNvPr id="5" name="Date Placeholder 6">
            <a:extLst>
              <a:ext uri="{FF2B5EF4-FFF2-40B4-BE49-F238E27FC236}">
                <a16:creationId xmlns:a16="http://schemas.microsoft.com/office/drawing/2014/main" id="{66D8C669-CAC0-2440-9DC6-4F1414FB619D}"/>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E7117788-65E4-4443-8479-7DFF5930C8F6}" type="datetime1">
              <a:rPr lang="en-US" altLang="en-US"/>
              <a:pPr>
                <a:defRPr/>
              </a:pPr>
              <a:t>4/20/20</a:t>
            </a:fld>
            <a:endParaRPr lang="en-US" altLang="en-US" dirty="0"/>
          </a:p>
        </p:txBody>
      </p:sp>
    </p:spTree>
    <p:extLst>
      <p:ext uri="{BB962C8B-B14F-4D97-AF65-F5344CB8AC3E}">
        <p14:creationId xmlns:p14="http://schemas.microsoft.com/office/powerpoint/2010/main" val="359562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FDL_4K.png">
            <a:extLst>
              <a:ext uri="{FF2B5EF4-FFF2-40B4-BE49-F238E27FC236}">
                <a16:creationId xmlns:a16="http://schemas.microsoft.com/office/drawing/2014/main" id="{3470F29B-11E6-8F4F-A5DB-90FBF9D51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3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B226E9B-7CD5-424A-A4BE-D1197F83C7B1}"/>
              </a:ext>
            </a:extLst>
          </p:cNvPr>
          <p:cNvSpPr>
            <a:spLocks noGrp="1"/>
          </p:cNvSpPr>
          <p:nvPr>
            <p:ph type="sldNum" sz="quarter" idx="10"/>
          </p:nvPr>
        </p:nvSpPr>
        <p:spPr/>
        <p:txBody>
          <a:bodyPr/>
          <a:lstStyle>
            <a:lvl1pPr>
              <a:defRPr smtClean="0"/>
            </a:lvl1pPr>
          </a:lstStyle>
          <a:p>
            <a:pPr>
              <a:defRPr/>
            </a:pPr>
            <a:fld id="{5F354096-3930-CE4C-A3BB-4D83887FFD80}" type="slidenum">
              <a:rPr lang="en-US" altLang="en-US"/>
              <a:pPr>
                <a:defRPr/>
              </a:pPr>
              <a:t>‹#›</a:t>
            </a:fld>
            <a:endParaRPr lang="en-US" altLang="en-US" dirty="0"/>
          </a:p>
        </p:txBody>
      </p:sp>
      <p:sp>
        <p:nvSpPr>
          <p:cNvPr id="6" name="Date Placeholder 6">
            <a:extLst>
              <a:ext uri="{FF2B5EF4-FFF2-40B4-BE49-F238E27FC236}">
                <a16:creationId xmlns:a16="http://schemas.microsoft.com/office/drawing/2014/main" id="{79D2C3DE-3569-2348-A94A-A97AC22C400F}"/>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732E6709-70EC-EA4D-9835-AE53C9D0D9FE}" type="datetime1">
              <a:rPr lang="en-US" altLang="en-US"/>
              <a:pPr>
                <a:defRPr/>
              </a:pPr>
              <a:t>4/20/20</a:t>
            </a:fld>
            <a:endParaRPr lang="en-US" altLang="en-US" dirty="0"/>
          </a:p>
        </p:txBody>
      </p:sp>
    </p:spTree>
    <p:extLst>
      <p:ext uri="{BB962C8B-B14F-4D97-AF65-F5344CB8AC3E}">
        <p14:creationId xmlns:p14="http://schemas.microsoft.com/office/powerpoint/2010/main" val="292353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descr="FDL_4K.png">
            <a:extLst>
              <a:ext uri="{FF2B5EF4-FFF2-40B4-BE49-F238E27FC236}">
                <a16:creationId xmlns:a16="http://schemas.microsoft.com/office/drawing/2014/main" id="{F0BEBB3C-1FC2-2640-A2DD-40A450C5BE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402EBFA-0B3E-2A4F-91A3-716B68500057}"/>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DBE9BFFC-EC33-D741-979A-9CD4C157C2FF}" type="datetime1">
              <a:rPr lang="en-US" altLang="en-US"/>
              <a:pPr>
                <a:defRPr/>
              </a:pPr>
              <a:t>4/20/20</a:t>
            </a:fld>
            <a:endParaRPr lang="en-US" altLang="en-US" dirty="0"/>
          </a:p>
        </p:txBody>
      </p:sp>
      <p:sp>
        <p:nvSpPr>
          <p:cNvPr id="7" name="Slide Number Placeholder 6">
            <a:extLst>
              <a:ext uri="{FF2B5EF4-FFF2-40B4-BE49-F238E27FC236}">
                <a16:creationId xmlns:a16="http://schemas.microsoft.com/office/drawing/2014/main" id="{AD08B875-BCA2-6847-91AD-316B2545231B}"/>
              </a:ext>
            </a:extLst>
          </p:cNvPr>
          <p:cNvSpPr>
            <a:spLocks noGrp="1"/>
          </p:cNvSpPr>
          <p:nvPr>
            <p:ph type="sldNum" sz="quarter" idx="11"/>
          </p:nvPr>
        </p:nvSpPr>
        <p:spPr/>
        <p:txBody>
          <a:bodyPr/>
          <a:lstStyle>
            <a:lvl1pPr>
              <a:defRPr smtClean="0"/>
            </a:lvl1pPr>
          </a:lstStyle>
          <a:p>
            <a:pPr>
              <a:defRPr/>
            </a:pPr>
            <a:fld id="{99946C89-AC15-7C41-B645-BB6D5937AB45}" type="slidenum">
              <a:rPr lang="en-US" altLang="en-US"/>
              <a:pPr>
                <a:defRPr/>
              </a:pPr>
              <a:t>‹#›</a:t>
            </a:fld>
            <a:endParaRPr lang="en-US" altLang="en-US" dirty="0"/>
          </a:p>
        </p:txBody>
      </p:sp>
    </p:spTree>
    <p:extLst>
      <p:ext uri="{BB962C8B-B14F-4D97-AF65-F5344CB8AC3E}">
        <p14:creationId xmlns:p14="http://schemas.microsoft.com/office/powerpoint/2010/main" val="30356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FDL_4K.png">
            <a:extLst>
              <a:ext uri="{FF2B5EF4-FFF2-40B4-BE49-F238E27FC236}">
                <a16:creationId xmlns:a16="http://schemas.microsoft.com/office/drawing/2014/main" id="{0135B10E-72C1-1342-B03A-CEBC4C880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960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1937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960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1937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E97ACD5B-249C-C54A-B826-8583CF1F081C}"/>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53F81F58-1845-1A41-8E75-1AC80A2D0ACB}" type="datetime1">
              <a:rPr lang="en-US" altLang="en-US"/>
              <a:pPr>
                <a:defRPr/>
              </a:pPr>
              <a:t>4/20/20</a:t>
            </a:fld>
            <a:endParaRPr lang="en-US" altLang="en-US" dirty="0"/>
          </a:p>
        </p:txBody>
      </p:sp>
      <p:sp>
        <p:nvSpPr>
          <p:cNvPr id="9" name="Slide Number Placeholder 8">
            <a:extLst>
              <a:ext uri="{FF2B5EF4-FFF2-40B4-BE49-F238E27FC236}">
                <a16:creationId xmlns:a16="http://schemas.microsoft.com/office/drawing/2014/main" id="{662019D8-5606-514E-8E72-8688B927A80A}"/>
              </a:ext>
            </a:extLst>
          </p:cNvPr>
          <p:cNvSpPr>
            <a:spLocks noGrp="1"/>
          </p:cNvSpPr>
          <p:nvPr>
            <p:ph type="sldNum" sz="quarter" idx="11"/>
          </p:nvPr>
        </p:nvSpPr>
        <p:spPr/>
        <p:txBody>
          <a:bodyPr/>
          <a:lstStyle>
            <a:lvl1pPr>
              <a:defRPr smtClean="0"/>
            </a:lvl1pPr>
          </a:lstStyle>
          <a:p>
            <a:pPr>
              <a:defRPr/>
            </a:pPr>
            <a:fld id="{7A2F24DE-7D2F-A848-8EDE-A13ACC23B9CB}" type="slidenum">
              <a:rPr lang="en-US" altLang="en-US"/>
              <a:pPr>
                <a:defRPr/>
              </a:pPr>
              <a:t>‹#›</a:t>
            </a:fld>
            <a:endParaRPr lang="en-US" altLang="en-US" dirty="0"/>
          </a:p>
        </p:txBody>
      </p:sp>
    </p:spTree>
    <p:extLst>
      <p:ext uri="{BB962C8B-B14F-4D97-AF65-F5344CB8AC3E}">
        <p14:creationId xmlns:p14="http://schemas.microsoft.com/office/powerpoint/2010/main" val="52141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31A84CF3-0F42-1D49-94A3-7B6EE4D4B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AA8441D5-F9F7-E647-AA05-6E9E499A2A93}"/>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AE08B7A5-6293-7146-A3EA-A7A0A958657C}" type="datetime1">
              <a:rPr lang="en-US" altLang="en-US"/>
              <a:pPr>
                <a:defRPr/>
              </a:pPr>
              <a:t>4/20/20</a:t>
            </a:fld>
            <a:endParaRPr lang="en-US" altLang="en-US" dirty="0"/>
          </a:p>
        </p:txBody>
      </p:sp>
      <p:sp>
        <p:nvSpPr>
          <p:cNvPr id="5" name="Slide Number Placeholder 4">
            <a:extLst>
              <a:ext uri="{FF2B5EF4-FFF2-40B4-BE49-F238E27FC236}">
                <a16:creationId xmlns:a16="http://schemas.microsoft.com/office/drawing/2014/main" id="{91EFFD3D-BF48-B54B-880C-7B4E00E8A378}"/>
              </a:ext>
            </a:extLst>
          </p:cNvPr>
          <p:cNvSpPr>
            <a:spLocks noGrp="1"/>
          </p:cNvSpPr>
          <p:nvPr>
            <p:ph type="sldNum" sz="quarter" idx="11"/>
          </p:nvPr>
        </p:nvSpPr>
        <p:spPr/>
        <p:txBody>
          <a:bodyPr/>
          <a:lstStyle>
            <a:lvl1pPr>
              <a:defRPr smtClean="0"/>
            </a:lvl1pPr>
          </a:lstStyle>
          <a:p>
            <a:pPr>
              <a:defRPr/>
            </a:pPr>
            <a:fld id="{1C9BC5E3-E1F4-F54C-A5F7-994CEC1DE955}" type="slidenum">
              <a:rPr lang="en-US" altLang="en-US"/>
              <a:pPr>
                <a:defRPr/>
              </a:pPr>
              <a:t>‹#›</a:t>
            </a:fld>
            <a:endParaRPr lang="en-US" altLang="en-US" dirty="0"/>
          </a:p>
        </p:txBody>
      </p:sp>
    </p:spTree>
    <p:extLst>
      <p:ext uri="{BB962C8B-B14F-4D97-AF65-F5344CB8AC3E}">
        <p14:creationId xmlns:p14="http://schemas.microsoft.com/office/powerpoint/2010/main" val="22685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00016-890F-9C47-AF7A-118F279E2E55}"/>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2DC9C643-FE1D-4E48-A533-F58C95845A67}" type="datetime1">
              <a:rPr lang="en-US" altLang="en-US"/>
              <a:pPr>
                <a:defRPr/>
              </a:pPr>
              <a:t>4/20/20</a:t>
            </a:fld>
            <a:endParaRPr lang="en-US" altLang="en-US" dirty="0"/>
          </a:p>
        </p:txBody>
      </p:sp>
      <p:sp>
        <p:nvSpPr>
          <p:cNvPr id="3" name="Slide Number Placeholder 3">
            <a:extLst>
              <a:ext uri="{FF2B5EF4-FFF2-40B4-BE49-F238E27FC236}">
                <a16:creationId xmlns:a16="http://schemas.microsoft.com/office/drawing/2014/main" id="{4F830634-2700-014C-97D5-EE1AFDBC98B4}"/>
              </a:ext>
            </a:extLst>
          </p:cNvPr>
          <p:cNvSpPr>
            <a:spLocks noGrp="1"/>
          </p:cNvSpPr>
          <p:nvPr>
            <p:ph type="sldNum" sz="quarter" idx="11"/>
          </p:nvPr>
        </p:nvSpPr>
        <p:spPr/>
        <p:txBody>
          <a:bodyPr/>
          <a:lstStyle>
            <a:lvl1pPr>
              <a:defRPr smtClean="0"/>
            </a:lvl1pPr>
          </a:lstStyle>
          <a:p>
            <a:pPr>
              <a:defRPr/>
            </a:pPr>
            <a:fld id="{A582AB4D-F105-D447-BBFE-3AB0C0A3F6D9}" type="slidenum">
              <a:rPr lang="en-US" altLang="en-US"/>
              <a:pPr>
                <a:defRPr/>
              </a:pPr>
              <a:t>‹#›</a:t>
            </a:fld>
            <a:endParaRPr lang="en-US" altLang="en-US" dirty="0"/>
          </a:p>
        </p:txBody>
      </p:sp>
    </p:spTree>
    <p:extLst>
      <p:ext uri="{BB962C8B-B14F-4D97-AF65-F5344CB8AC3E}">
        <p14:creationId xmlns:p14="http://schemas.microsoft.com/office/powerpoint/2010/main" val="69411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5DB7CD-08C3-0840-96AD-B81B40675226}"/>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EAD23941-AF6E-A242-899D-9AE8CAD96D50}" type="datetime1">
              <a:rPr lang="en-US" altLang="en-US"/>
              <a:pPr>
                <a:defRPr/>
              </a:pPr>
              <a:t>4/20/20</a:t>
            </a:fld>
            <a:endParaRPr lang="en-US" altLang="en-US" dirty="0"/>
          </a:p>
        </p:txBody>
      </p:sp>
      <p:sp>
        <p:nvSpPr>
          <p:cNvPr id="6" name="Slide Number Placeholder 6">
            <a:extLst>
              <a:ext uri="{FF2B5EF4-FFF2-40B4-BE49-F238E27FC236}">
                <a16:creationId xmlns:a16="http://schemas.microsoft.com/office/drawing/2014/main" id="{5683A005-3F55-F64D-967E-D73D8F554AB1}"/>
              </a:ext>
            </a:extLst>
          </p:cNvPr>
          <p:cNvSpPr>
            <a:spLocks noGrp="1"/>
          </p:cNvSpPr>
          <p:nvPr>
            <p:ph type="sldNum" sz="quarter" idx="11"/>
          </p:nvPr>
        </p:nvSpPr>
        <p:spPr/>
        <p:txBody>
          <a:bodyPr/>
          <a:lstStyle>
            <a:lvl1pPr>
              <a:defRPr smtClean="0"/>
            </a:lvl1pPr>
          </a:lstStyle>
          <a:p>
            <a:pPr>
              <a:defRPr/>
            </a:pPr>
            <a:fld id="{6A5AA1E4-C22D-CC45-BDF5-C7BE46257173}" type="slidenum">
              <a:rPr lang="en-US" altLang="en-US"/>
              <a:pPr>
                <a:defRPr/>
              </a:pPr>
              <a:t>‹#›</a:t>
            </a:fld>
            <a:endParaRPr lang="en-US" altLang="en-US" dirty="0"/>
          </a:p>
        </p:txBody>
      </p:sp>
    </p:spTree>
    <p:extLst>
      <p:ext uri="{BB962C8B-B14F-4D97-AF65-F5344CB8AC3E}">
        <p14:creationId xmlns:p14="http://schemas.microsoft.com/office/powerpoint/2010/main" val="7806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file:////Users/jaypointer/Desktop/Folio.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Folio.png" descr="/Users/jaypointer/Desktop/Folio.png">
            <a:extLst>
              <a:ext uri="{FF2B5EF4-FFF2-40B4-BE49-F238E27FC236}">
                <a16:creationId xmlns:a16="http://schemas.microsoft.com/office/drawing/2014/main" id="{B0B84B21-61D4-D649-A7F2-9190C729CF58}"/>
              </a:ext>
            </a:extLst>
          </p:cNvPr>
          <p:cNvPicPr>
            <a:picLocks noChangeAspect="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0" y="5807075"/>
            <a:ext cx="91678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CBE4875-C52A-6445-9868-38BD2AB9E3B1}"/>
              </a:ext>
            </a:extLst>
          </p:cNvPr>
          <p:cNvSpPr>
            <a:spLocks noGrp="1"/>
          </p:cNvSpPr>
          <p:nvPr>
            <p:ph type="title"/>
          </p:nvPr>
        </p:nvSpPr>
        <p:spPr bwMode="auto">
          <a:xfrm>
            <a:off x="1566863" y="274638"/>
            <a:ext cx="70437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8E34B63-38DD-794B-8D4D-151EC6F335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F1986D5B-6BDF-BA46-B4A2-28C5721C17FF}"/>
              </a:ext>
            </a:extLst>
          </p:cNvPr>
          <p:cNvSpPr>
            <a:spLocks noGrp="1"/>
          </p:cNvSpPr>
          <p:nvPr>
            <p:ph type="sldNum" sz="quarter" idx="4"/>
          </p:nvPr>
        </p:nvSpPr>
        <p:spPr>
          <a:xfrm>
            <a:off x="8686800" y="6508750"/>
            <a:ext cx="4127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b="1" smtClean="0">
                <a:solidFill>
                  <a:srgbClr val="95B3D7"/>
                </a:solidFill>
                <a:latin typeface="Helvetica" pitchFamily="2" charset="0"/>
              </a:defRPr>
            </a:lvl1pPr>
          </a:lstStyle>
          <a:p>
            <a:pPr>
              <a:defRPr/>
            </a:pPr>
            <a:fld id="{621F230C-9C53-AF4F-8287-88E6BF112817}" type="slidenum">
              <a:rPr lang="en-US" altLang="en-US"/>
              <a:pPr>
                <a:defRPr/>
              </a:pPr>
              <a:t>‹#›</a:t>
            </a:fld>
            <a:endParaRPr lang="en-US" altLang="en-US" dirty="0"/>
          </a:p>
        </p:txBody>
      </p:sp>
      <p:pic>
        <p:nvPicPr>
          <p:cNvPr id="1030" name="Picture 9">
            <a:extLst>
              <a:ext uri="{FF2B5EF4-FFF2-40B4-BE49-F238E27FC236}">
                <a16:creationId xmlns:a16="http://schemas.microsoft.com/office/drawing/2014/main" id="{F248493B-C819-CD4D-A9E9-E2859E7659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934200" y="5961063"/>
            <a:ext cx="105886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3">
            <a:extLst>
              <a:ext uri="{FF2B5EF4-FFF2-40B4-BE49-F238E27FC236}">
                <a16:creationId xmlns:a16="http://schemas.microsoft.com/office/drawing/2014/main" id="{03FE42CB-6D4C-3F43-8048-22D633259B48}"/>
              </a:ext>
            </a:extLst>
          </p:cNvPr>
          <p:cNvSpPr>
            <a:spLocks noGrp="1"/>
          </p:cNvSpPr>
          <p:nvPr>
            <p:ph type="dt" sz="half" idx="2"/>
          </p:nvPr>
        </p:nvSpPr>
        <p:spPr>
          <a:xfrm>
            <a:off x="4022725" y="6508750"/>
            <a:ext cx="1727200" cy="365125"/>
          </a:xfrm>
          <a:custGeom>
            <a:avLst/>
            <a:gdLst>
              <a:gd name="connsiteX0" fmla="*/ 0 w 595382"/>
              <a:gd name="connsiteY0" fmla="*/ 0 h 365125"/>
              <a:gd name="connsiteX1" fmla="*/ 595382 w 595382"/>
              <a:gd name="connsiteY1" fmla="*/ 0 h 365125"/>
              <a:gd name="connsiteX2" fmla="*/ 595382 w 595382"/>
              <a:gd name="connsiteY2" fmla="*/ 365125 h 365125"/>
              <a:gd name="connsiteX3" fmla="*/ 0 w 595382"/>
              <a:gd name="connsiteY3" fmla="*/ 365125 h 365125"/>
              <a:gd name="connsiteX4" fmla="*/ 0 w 595382"/>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82" h="365125">
                <a:moveTo>
                  <a:pt x="0" y="0"/>
                </a:moveTo>
                <a:lnTo>
                  <a:pt x="595382" y="0"/>
                </a:lnTo>
                <a:lnTo>
                  <a:pt x="595382" y="365125"/>
                </a:lnTo>
                <a:lnTo>
                  <a:pt x="0" y="365125"/>
                </a:lnTo>
                <a:lnTo>
                  <a:pt x="0" y="0"/>
                </a:lnTo>
                <a:close/>
              </a:path>
            </a:pathLst>
          </a:custGeom>
        </p:spPr>
        <p:txBody>
          <a:bodyPr vert="horz" wrap="square" lIns="91440" tIns="45720" rIns="91440" bIns="45720" numCol="1" anchor="ctr" anchorCtr="1" compatLnSpc="1">
            <a:prstTxWarp prst="textNoShape">
              <a:avLst/>
            </a:prstTxWarp>
          </a:bodyPr>
          <a:lstStyle>
            <a:lvl1pPr eaLnBrk="1" hangingPunct="1">
              <a:defRPr sz="800">
                <a:solidFill>
                  <a:srgbClr val="95B3D7"/>
                </a:solidFill>
                <a:latin typeface="Helvetica" pitchFamily="2" charset="0"/>
              </a:defRPr>
            </a:lvl1pPr>
          </a:lstStyle>
          <a:p>
            <a:pPr>
              <a:defRPr/>
            </a:pPr>
            <a:fld id="{DF5C50E3-53E9-D947-974E-F30A8417BC64}" type="datetime1">
              <a:rPr lang="en-US" altLang="en-US"/>
              <a:pPr>
                <a:defRPr/>
              </a:pPr>
              <a:t>4/20/20</a:t>
            </a:fld>
            <a:endParaRPr lang="en-US" altLang="en-US" dirty="0"/>
          </a:p>
        </p:txBody>
      </p:sp>
      <p:pic>
        <p:nvPicPr>
          <p:cNvPr id="1032" name="Picture 13" descr="AnnivGrStandard_White.png">
            <a:extLst>
              <a:ext uri="{FF2B5EF4-FFF2-40B4-BE49-F238E27FC236}">
                <a16:creationId xmlns:a16="http://schemas.microsoft.com/office/drawing/2014/main" id="{F36F1017-92AC-FC42-B114-9889F89BB9D4}"/>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8" y="6508750"/>
            <a:ext cx="18303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ftr="0" dt="0"/>
  <p:txStyles>
    <p:titleStyle>
      <a:lvl1pPr algn="l" defTabSz="457200" rtl="0" eaLnBrk="0" fontAlgn="base" hangingPunct="0">
        <a:spcBef>
          <a:spcPct val="0"/>
        </a:spcBef>
        <a:spcAft>
          <a:spcPct val="0"/>
        </a:spcAft>
        <a:defRPr sz="3200" b="1" kern="1200">
          <a:solidFill>
            <a:srgbClr val="CF0031"/>
          </a:solidFill>
          <a:latin typeface="Helvetica"/>
          <a:ea typeface="ヒラギノ角ゴ Pro W3" charset="0"/>
          <a:cs typeface="ヒラギノ角ゴ Pro W3" charset="0"/>
        </a:defRPr>
      </a:lvl1pPr>
      <a:lvl2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2pPr>
      <a:lvl3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3pPr>
      <a:lvl4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4pPr>
      <a:lvl5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5pPr>
      <a:lvl6pPr marL="4572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6pPr>
      <a:lvl7pPr marL="9144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7pPr>
      <a:lvl8pPr marL="13716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8pPr>
      <a:lvl9pPr marL="18288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B26-815E-C34D-A23D-0A81783F1A06}"/>
              </a:ext>
            </a:extLst>
          </p:cNvPr>
          <p:cNvSpPr>
            <a:spLocks noGrp="1"/>
          </p:cNvSpPr>
          <p:nvPr>
            <p:ph type="title"/>
          </p:nvPr>
        </p:nvSpPr>
        <p:spPr>
          <a:xfrm>
            <a:off x="2742599" y="1650331"/>
            <a:ext cx="4636101" cy="2110257"/>
          </a:xfrm>
        </p:spPr>
        <p:txBody>
          <a:bodyPr/>
          <a:lstStyle/>
          <a:p>
            <a:r>
              <a:rPr lang="en-US" dirty="0"/>
              <a:t>Programming Merit Badge</a:t>
            </a:r>
            <a:br>
              <a:rPr lang="en-US" dirty="0"/>
            </a:br>
            <a:r>
              <a:rPr lang="en-US" dirty="0"/>
              <a:t>Part 1</a:t>
            </a:r>
          </a:p>
        </p:txBody>
      </p:sp>
      <p:sp>
        <p:nvSpPr>
          <p:cNvPr id="3" name="Slide Number Placeholder 2">
            <a:extLst>
              <a:ext uri="{FF2B5EF4-FFF2-40B4-BE49-F238E27FC236}">
                <a16:creationId xmlns:a16="http://schemas.microsoft.com/office/drawing/2014/main" id="{B9D05A81-B64F-A548-9DCD-368E7EC060E0}"/>
              </a:ext>
            </a:extLst>
          </p:cNvPr>
          <p:cNvSpPr>
            <a:spLocks noGrp="1"/>
          </p:cNvSpPr>
          <p:nvPr>
            <p:ph type="sldNum" sz="quarter" idx="10"/>
          </p:nvPr>
        </p:nvSpPr>
        <p:spPr/>
        <p:txBody>
          <a:bodyPr/>
          <a:lstStyle/>
          <a:p>
            <a:pPr>
              <a:defRPr/>
            </a:pPr>
            <a:fld id="{7943440A-1C53-6245-9BA8-9527BDD5BAB8}" type="slidenum">
              <a:rPr lang="en-US" altLang="en-US" smtClean="0"/>
              <a:pPr>
                <a:defRPr/>
              </a:pPr>
              <a:t>1</a:t>
            </a:fld>
            <a:endParaRPr lang="en-US" altLang="en-US" dirty="0"/>
          </a:p>
        </p:txBody>
      </p:sp>
    </p:spTree>
    <p:extLst>
      <p:ext uri="{BB962C8B-B14F-4D97-AF65-F5344CB8AC3E}">
        <p14:creationId xmlns:p14="http://schemas.microsoft.com/office/powerpoint/2010/main" val="123670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5BB8-8873-514C-92B0-8B035147A48E}"/>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F1E9DECD-9BBC-CA4C-9C32-ED337AA9512F}"/>
              </a:ext>
            </a:extLst>
          </p:cNvPr>
          <p:cNvSpPr>
            <a:spLocks noGrp="1"/>
          </p:cNvSpPr>
          <p:nvPr>
            <p:ph idx="1"/>
          </p:nvPr>
        </p:nvSpPr>
        <p:spPr/>
        <p:txBody>
          <a:bodyPr/>
          <a:lstStyle/>
          <a:p>
            <a:r>
              <a:rPr lang="en-US" dirty="0"/>
              <a:t>First Aid for RSIs</a:t>
            </a:r>
          </a:p>
          <a:p>
            <a:pPr lvl="1"/>
            <a:r>
              <a:rPr lang="en-US" dirty="0"/>
              <a:t>Apply an ice pack to the injured area to help reduce pain and swelling.</a:t>
            </a:r>
          </a:p>
          <a:p>
            <a:pPr lvl="1"/>
            <a:r>
              <a:rPr lang="en-US" dirty="0"/>
              <a:t>Use an elastic joint support or wrap the area firmly with an elastic bandage to limit the swelling and to protect the injury. Do not wrap so tightly that blood circulation is restricted.</a:t>
            </a:r>
          </a:p>
          <a:p>
            <a:pPr lvl="1"/>
            <a:r>
              <a:rPr lang="en-US" dirty="0"/>
              <a:t>Rest the injured area.</a:t>
            </a:r>
          </a:p>
          <a:p>
            <a:pPr lvl="1"/>
            <a:r>
              <a:rPr lang="en-US" dirty="0"/>
              <a:t>Take an anti-inflammatory pain reliever as recommended by your physician.</a:t>
            </a:r>
          </a:p>
          <a:p>
            <a:pPr lvl="1"/>
            <a:r>
              <a:rPr lang="en-US" dirty="0"/>
              <a:t>After 24 hours, heat (hot packs, heating pad, whirlpool) may be applied.</a:t>
            </a:r>
          </a:p>
          <a:p>
            <a:pPr lvl="1"/>
            <a:r>
              <a:rPr lang="en-US" dirty="0"/>
              <a:t>As symptoms diminish, gently exercise the affected muscles or joints to help relieve remaining symptoms</a:t>
            </a:r>
          </a:p>
        </p:txBody>
      </p:sp>
      <p:sp>
        <p:nvSpPr>
          <p:cNvPr id="4" name="Slide Number Placeholder 3">
            <a:extLst>
              <a:ext uri="{FF2B5EF4-FFF2-40B4-BE49-F238E27FC236}">
                <a16:creationId xmlns:a16="http://schemas.microsoft.com/office/drawing/2014/main" id="{A0E82DE5-DCA0-924E-98FF-C8B3939CD65E}"/>
              </a:ext>
            </a:extLst>
          </p:cNvPr>
          <p:cNvSpPr>
            <a:spLocks noGrp="1"/>
          </p:cNvSpPr>
          <p:nvPr>
            <p:ph type="sldNum" sz="quarter" idx="10"/>
          </p:nvPr>
        </p:nvSpPr>
        <p:spPr/>
        <p:txBody>
          <a:bodyPr/>
          <a:lstStyle/>
          <a:p>
            <a:pPr>
              <a:defRPr/>
            </a:pPr>
            <a:fld id="{5F354096-3930-CE4C-A3BB-4D83887FFD80}" type="slidenum">
              <a:rPr lang="en-US" altLang="en-US" smtClean="0"/>
              <a:pPr>
                <a:defRPr/>
              </a:pPr>
              <a:t>10</a:t>
            </a:fld>
            <a:endParaRPr lang="en-US" altLang="en-US" dirty="0"/>
          </a:p>
        </p:txBody>
      </p:sp>
    </p:spTree>
    <p:extLst>
      <p:ext uri="{BB962C8B-B14F-4D97-AF65-F5344CB8AC3E}">
        <p14:creationId xmlns:p14="http://schemas.microsoft.com/office/powerpoint/2010/main" val="417212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916-03A2-F545-826C-E879137C9D40}"/>
              </a:ext>
            </a:extLst>
          </p:cNvPr>
          <p:cNvSpPr>
            <a:spLocks noGrp="1"/>
          </p:cNvSpPr>
          <p:nvPr>
            <p:ph type="title"/>
          </p:nvPr>
        </p:nvSpPr>
        <p:spPr/>
        <p:txBody>
          <a:bodyPr/>
          <a:lstStyle/>
          <a:p>
            <a:r>
              <a:rPr lang="en-US" dirty="0"/>
              <a:t>Proper Ergonomic Setup </a:t>
            </a:r>
          </a:p>
        </p:txBody>
      </p:sp>
      <p:pic>
        <p:nvPicPr>
          <p:cNvPr id="5" name="Content Placeholder 4">
            <a:extLst>
              <a:ext uri="{FF2B5EF4-FFF2-40B4-BE49-F238E27FC236}">
                <a16:creationId xmlns:a16="http://schemas.microsoft.com/office/drawing/2014/main" id="{11FEC4A5-B4C0-1749-9ECB-3E0E8F4FAEE6}"/>
              </a:ext>
            </a:extLst>
          </p:cNvPr>
          <p:cNvPicPr>
            <a:picLocks noGrp="1" noChangeAspect="1"/>
          </p:cNvPicPr>
          <p:nvPr>
            <p:ph idx="1"/>
          </p:nvPr>
        </p:nvPicPr>
        <p:blipFill>
          <a:blip r:embed="rId3"/>
          <a:stretch>
            <a:fillRect/>
          </a:stretch>
        </p:blipFill>
        <p:spPr>
          <a:xfrm>
            <a:off x="2198351" y="1600200"/>
            <a:ext cx="4747297" cy="4233863"/>
          </a:xfrm>
          <a:prstGeom prst="rect">
            <a:avLst/>
          </a:prstGeom>
        </p:spPr>
      </p:pic>
      <p:sp>
        <p:nvSpPr>
          <p:cNvPr id="4" name="Slide Number Placeholder 3">
            <a:extLst>
              <a:ext uri="{FF2B5EF4-FFF2-40B4-BE49-F238E27FC236}">
                <a16:creationId xmlns:a16="http://schemas.microsoft.com/office/drawing/2014/main" id="{F69C2A61-EB15-0B4F-BA67-5B99B312ADC4}"/>
              </a:ext>
            </a:extLst>
          </p:cNvPr>
          <p:cNvSpPr>
            <a:spLocks noGrp="1"/>
          </p:cNvSpPr>
          <p:nvPr>
            <p:ph type="sldNum" sz="quarter" idx="10"/>
          </p:nvPr>
        </p:nvSpPr>
        <p:spPr/>
        <p:txBody>
          <a:bodyPr/>
          <a:lstStyle/>
          <a:p>
            <a:pPr>
              <a:defRPr/>
            </a:pPr>
            <a:fld id="{5F354096-3930-CE4C-A3BB-4D83887FFD80}" type="slidenum">
              <a:rPr lang="en-US" altLang="en-US" smtClean="0"/>
              <a:pPr>
                <a:defRPr/>
              </a:pPr>
              <a:t>11</a:t>
            </a:fld>
            <a:endParaRPr lang="en-US" altLang="en-US" dirty="0"/>
          </a:p>
        </p:txBody>
      </p:sp>
    </p:spTree>
    <p:extLst>
      <p:ext uri="{BB962C8B-B14F-4D97-AF65-F5344CB8AC3E}">
        <p14:creationId xmlns:p14="http://schemas.microsoft.com/office/powerpoint/2010/main" val="1195349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72-E3FC-1E4A-998B-64231698E908}"/>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71589E6F-80F3-7746-9694-4F41032514B1}"/>
              </a:ext>
            </a:extLst>
          </p:cNvPr>
          <p:cNvSpPr>
            <a:spLocks noGrp="1"/>
          </p:cNvSpPr>
          <p:nvPr>
            <p:ph idx="1"/>
          </p:nvPr>
        </p:nvSpPr>
        <p:spPr/>
        <p:txBody>
          <a:bodyPr/>
          <a:lstStyle/>
          <a:p>
            <a:r>
              <a:rPr lang="en-US" dirty="0"/>
              <a:t>Eye breaks.</a:t>
            </a:r>
          </a:p>
          <a:p>
            <a:r>
              <a:rPr lang="en-US" dirty="0"/>
              <a:t>Typing breaks.</a:t>
            </a:r>
          </a:p>
          <a:p>
            <a:r>
              <a:rPr lang="en-US" dirty="0"/>
              <a:t>Rest breaks.</a:t>
            </a:r>
          </a:p>
          <a:p>
            <a:r>
              <a:rPr lang="en-US" dirty="0"/>
              <a:t>Exercise break.</a:t>
            </a:r>
          </a:p>
        </p:txBody>
      </p:sp>
      <p:sp>
        <p:nvSpPr>
          <p:cNvPr id="4" name="Slide Number Placeholder 3">
            <a:extLst>
              <a:ext uri="{FF2B5EF4-FFF2-40B4-BE49-F238E27FC236}">
                <a16:creationId xmlns:a16="http://schemas.microsoft.com/office/drawing/2014/main" id="{FEDFD987-17EE-8847-81F0-5E6F5687EDA2}"/>
              </a:ext>
            </a:extLst>
          </p:cNvPr>
          <p:cNvSpPr>
            <a:spLocks noGrp="1"/>
          </p:cNvSpPr>
          <p:nvPr>
            <p:ph type="sldNum" sz="quarter" idx="10"/>
          </p:nvPr>
        </p:nvSpPr>
        <p:spPr/>
        <p:txBody>
          <a:bodyPr/>
          <a:lstStyle/>
          <a:p>
            <a:pPr>
              <a:defRPr/>
            </a:pPr>
            <a:fld id="{5F354096-3930-CE4C-A3BB-4D83887FFD80}" type="slidenum">
              <a:rPr lang="en-US" altLang="en-US" smtClean="0"/>
              <a:pPr>
                <a:defRPr/>
              </a:pPr>
              <a:t>12</a:t>
            </a:fld>
            <a:endParaRPr lang="en-US" altLang="en-US" dirty="0"/>
          </a:p>
        </p:txBody>
      </p:sp>
    </p:spTree>
    <p:extLst>
      <p:ext uri="{BB962C8B-B14F-4D97-AF65-F5344CB8AC3E}">
        <p14:creationId xmlns:p14="http://schemas.microsoft.com/office/powerpoint/2010/main" val="639048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0668-C04C-0B4C-983E-E658579D0009}"/>
              </a:ext>
            </a:extLst>
          </p:cNvPr>
          <p:cNvSpPr>
            <a:spLocks noGrp="1"/>
          </p:cNvSpPr>
          <p:nvPr>
            <p:ph type="title"/>
          </p:nvPr>
        </p:nvSpPr>
        <p:spPr/>
        <p:txBody>
          <a:bodyPr/>
          <a:lstStyle/>
          <a:p>
            <a:r>
              <a:rPr lang="en-US" dirty="0"/>
              <a:t>Requirement 2a – History of Programming</a:t>
            </a:r>
          </a:p>
        </p:txBody>
      </p:sp>
      <p:sp>
        <p:nvSpPr>
          <p:cNvPr id="3" name="Slide Number Placeholder 2">
            <a:extLst>
              <a:ext uri="{FF2B5EF4-FFF2-40B4-BE49-F238E27FC236}">
                <a16:creationId xmlns:a16="http://schemas.microsoft.com/office/drawing/2014/main" id="{C73DB017-9C12-7642-B7B4-0B4D3A00B168}"/>
              </a:ext>
            </a:extLst>
          </p:cNvPr>
          <p:cNvSpPr>
            <a:spLocks noGrp="1"/>
          </p:cNvSpPr>
          <p:nvPr>
            <p:ph type="sldNum" sz="quarter" idx="10"/>
          </p:nvPr>
        </p:nvSpPr>
        <p:spPr/>
        <p:txBody>
          <a:bodyPr/>
          <a:lstStyle/>
          <a:p>
            <a:pPr>
              <a:defRPr/>
            </a:pPr>
            <a:fld id="{7943440A-1C53-6245-9BA8-9527BDD5BAB8}" type="slidenum">
              <a:rPr lang="en-US" altLang="en-US" smtClean="0"/>
              <a:pPr>
                <a:defRPr/>
              </a:pPr>
              <a:t>13</a:t>
            </a:fld>
            <a:endParaRPr lang="en-US" altLang="en-US" dirty="0"/>
          </a:p>
        </p:txBody>
      </p:sp>
    </p:spTree>
    <p:extLst>
      <p:ext uri="{BB962C8B-B14F-4D97-AF65-F5344CB8AC3E}">
        <p14:creationId xmlns:p14="http://schemas.microsoft.com/office/powerpoint/2010/main" val="31861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03E-48E0-014D-864E-2B21D59313C0}"/>
              </a:ext>
            </a:extLst>
          </p:cNvPr>
          <p:cNvSpPr>
            <a:spLocks noGrp="1"/>
          </p:cNvSpPr>
          <p:nvPr>
            <p:ph type="title"/>
          </p:nvPr>
        </p:nvSpPr>
        <p:spPr/>
        <p:txBody>
          <a:bodyPr/>
          <a:lstStyle/>
          <a:p>
            <a:r>
              <a:rPr lang="en-US" dirty="0"/>
              <a:t>Machine Programming</a:t>
            </a:r>
          </a:p>
        </p:txBody>
      </p:sp>
      <p:sp>
        <p:nvSpPr>
          <p:cNvPr id="4" name="Slide Number Placeholder 3">
            <a:extLst>
              <a:ext uri="{FF2B5EF4-FFF2-40B4-BE49-F238E27FC236}">
                <a16:creationId xmlns:a16="http://schemas.microsoft.com/office/drawing/2014/main" id="{3B317289-BA1F-4742-A2C5-FE275AED53AD}"/>
              </a:ext>
            </a:extLst>
          </p:cNvPr>
          <p:cNvSpPr>
            <a:spLocks noGrp="1"/>
          </p:cNvSpPr>
          <p:nvPr>
            <p:ph type="sldNum" sz="quarter" idx="10"/>
          </p:nvPr>
        </p:nvSpPr>
        <p:spPr/>
        <p:txBody>
          <a:bodyPr/>
          <a:lstStyle/>
          <a:p>
            <a:pPr>
              <a:defRPr/>
            </a:pPr>
            <a:fld id="{5F354096-3930-CE4C-A3BB-4D83887FFD80}" type="slidenum">
              <a:rPr lang="en-US" altLang="en-US" smtClean="0"/>
              <a:pPr>
                <a:defRPr/>
              </a:pPr>
              <a:t>14</a:t>
            </a:fld>
            <a:endParaRPr lang="en-US" altLang="en-US" dirty="0"/>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8BB35A7B-B07D-614B-8BF7-B3537A5C7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4876457" y="1417638"/>
            <a:ext cx="3201774" cy="4345536"/>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5492BEF5-7E7E-BA4C-AAF2-3B93872D0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1282013" y="1417638"/>
            <a:ext cx="3201773" cy="4345536"/>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63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CB6-92FE-1A48-9CCB-F528649AAF5C}"/>
              </a:ext>
            </a:extLst>
          </p:cNvPr>
          <p:cNvSpPr>
            <a:spLocks noGrp="1"/>
          </p:cNvSpPr>
          <p:nvPr>
            <p:ph type="title"/>
          </p:nvPr>
        </p:nvSpPr>
        <p:spPr/>
        <p:txBody>
          <a:bodyPr/>
          <a:lstStyle/>
          <a:p>
            <a:r>
              <a:rPr lang="en-US" dirty="0"/>
              <a:t>Difference Engine</a:t>
            </a:r>
          </a:p>
        </p:txBody>
      </p:sp>
      <p:sp>
        <p:nvSpPr>
          <p:cNvPr id="4" name="Slide Number Placeholder 3">
            <a:extLst>
              <a:ext uri="{FF2B5EF4-FFF2-40B4-BE49-F238E27FC236}">
                <a16:creationId xmlns:a16="http://schemas.microsoft.com/office/drawing/2014/main" id="{FBEAFB33-0790-464B-BD18-35E7A38A8353}"/>
              </a:ext>
            </a:extLst>
          </p:cNvPr>
          <p:cNvSpPr>
            <a:spLocks noGrp="1"/>
          </p:cNvSpPr>
          <p:nvPr>
            <p:ph type="sldNum" sz="quarter" idx="10"/>
          </p:nvPr>
        </p:nvSpPr>
        <p:spPr/>
        <p:txBody>
          <a:bodyPr/>
          <a:lstStyle/>
          <a:p>
            <a:pPr>
              <a:defRPr/>
            </a:pPr>
            <a:fld id="{5F354096-3930-CE4C-A3BB-4D83887FFD80}" type="slidenum">
              <a:rPr lang="en-US" altLang="en-US" smtClean="0"/>
              <a:pPr>
                <a:defRPr/>
              </a:pPr>
              <a:t>15</a:t>
            </a:fld>
            <a:endParaRPr lang="en-US" altLang="en-US" dirty="0"/>
          </a:p>
        </p:txBody>
      </p:sp>
      <p:pic>
        <p:nvPicPr>
          <p:cNvPr id="5" name="Content Placeholder 4" descr="A picture containing indoor, wall&#10;&#10;Description generated with high confidence">
            <a:extLst>
              <a:ext uri="{FF2B5EF4-FFF2-40B4-BE49-F238E27FC236}">
                <a16:creationId xmlns:a16="http://schemas.microsoft.com/office/drawing/2014/main" id="{1C541DF6-ACA4-DB47-B331-486728287B80}"/>
              </a:ext>
            </a:extLst>
          </p:cNvPr>
          <p:cNvPicPr>
            <a:picLocks noGrp="1" noChangeAspect="1"/>
          </p:cNvPicPr>
          <p:nvPr>
            <p:ph idx="1"/>
          </p:nvPr>
        </p:nvPicPr>
        <p:blipFill rotWithShape="1">
          <a:blip r:embed="rId3"/>
          <a:srcRect l="7976" r="5981" b="-1"/>
          <a:stretch/>
        </p:blipFill>
        <p:spPr>
          <a:xfrm>
            <a:off x="1329057" y="1600200"/>
            <a:ext cx="6485886" cy="423386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28572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2E87-7E2B-4246-AAE1-EACAF070F042}"/>
              </a:ext>
            </a:extLst>
          </p:cNvPr>
          <p:cNvSpPr>
            <a:spLocks noGrp="1"/>
          </p:cNvSpPr>
          <p:nvPr>
            <p:ph type="title"/>
          </p:nvPr>
        </p:nvSpPr>
        <p:spPr/>
        <p:txBody>
          <a:bodyPr/>
          <a:lstStyle/>
          <a:p>
            <a:r>
              <a:rPr lang="en-US" dirty="0"/>
              <a:t>Electric Tabulating System</a:t>
            </a:r>
          </a:p>
        </p:txBody>
      </p:sp>
      <p:sp>
        <p:nvSpPr>
          <p:cNvPr id="4" name="Slide Number Placeholder 3">
            <a:extLst>
              <a:ext uri="{FF2B5EF4-FFF2-40B4-BE49-F238E27FC236}">
                <a16:creationId xmlns:a16="http://schemas.microsoft.com/office/drawing/2014/main" id="{5D88B9AC-223E-4343-81DF-163B78EC6DDA}"/>
              </a:ext>
            </a:extLst>
          </p:cNvPr>
          <p:cNvSpPr>
            <a:spLocks noGrp="1"/>
          </p:cNvSpPr>
          <p:nvPr>
            <p:ph type="sldNum" sz="quarter" idx="10"/>
          </p:nvPr>
        </p:nvSpPr>
        <p:spPr/>
        <p:txBody>
          <a:bodyPr/>
          <a:lstStyle/>
          <a:p>
            <a:pPr>
              <a:defRPr/>
            </a:pPr>
            <a:fld id="{5F354096-3930-CE4C-A3BB-4D83887FFD80}" type="slidenum">
              <a:rPr lang="en-US" altLang="en-US" smtClean="0"/>
              <a:pPr>
                <a:defRPr/>
              </a:pPr>
              <a:t>16</a:t>
            </a:fld>
            <a:endParaRPr lang="en-US" altLang="en-US" dirty="0"/>
          </a:p>
        </p:txBody>
      </p:sp>
      <p:pic>
        <p:nvPicPr>
          <p:cNvPr id="5" name="Picture 2" descr="Image result for hollerith desk">
            <a:extLst>
              <a:ext uri="{FF2B5EF4-FFF2-40B4-BE49-F238E27FC236}">
                <a16:creationId xmlns:a16="http://schemas.microsoft.com/office/drawing/2014/main" id="{91BD284A-5BE8-C84C-9C59-785E7EB6C3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5454"/>
          <a:stretch/>
        </p:blipFill>
        <p:spPr bwMode="auto">
          <a:xfrm>
            <a:off x="1390679" y="1595038"/>
            <a:ext cx="6362643" cy="417095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897-EE96-C743-ADCD-00330EBFD96C}"/>
              </a:ext>
            </a:extLst>
          </p:cNvPr>
          <p:cNvSpPr>
            <a:spLocks noGrp="1"/>
          </p:cNvSpPr>
          <p:nvPr>
            <p:ph type="title"/>
          </p:nvPr>
        </p:nvSpPr>
        <p:spPr/>
        <p:txBody>
          <a:bodyPr/>
          <a:lstStyle/>
          <a:p>
            <a:r>
              <a:rPr lang="en-US" dirty="0"/>
              <a:t>First “Computers”</a:t>
            </a:r>
          </a:p>
        </p:txBody>
      </p:sp>
      <p:sp>
        <p:nvSpPr>
          <p:cNvPr id="4" name="Slide Number Placeholder 3">
            <a:extLst>
              <a:ext uri="{FF2B5EF4-FFF2-40B4-BE49-F238E27FC236}">
                <a16:creationId xmlns:a16="http://schemas.microsoft.com/office/drawing/2014/main" id="{EAFCE52F-BA88-8B41-8E1B-E07B4F94D469}"/>
              </a:ext>
            </a:extLst>
          </p:cNvPr>
          <p:cNvSpPr>
            <a:spLocks noGrp="1"/>
          </p:cNvSpPr>
          <p:nvPr>
            <p:ph type="sldNum" sz="quarter" idx="10"/>
          </p:nvPr>
        </p:nvSpPr>
        <p:spPr/>
        <p:txBody>
          <a:bodyPr/>
          <a:lstStyle/>
          <a:p>
            <a:pPr>
              <a:defRPr/>
            </a:pPr>
            <a:fld id="{5F354096-3930-CE4C-A3BB-4D83887FFD80}" type="slidenum">
              <a:rPr lang="en-US" altLang="en-US" smtClean="0"/>
              <a:pPr>
                <a:defRPr/>
              </a:pPr>
              <a:t>17</a:t>
            </a:fld>
            <a:endParaRPr lang="en-US" altLang="en-US" dirty="0"/>
          </a:p>
        </p:txBody>
      </p:sp>
      <p:pic>
        <p:nvPicPr>
          <p:cNvPr id="5" name="Picture 2">
            <a:extLst>
              <a:ext uri="{FF2B5EF4-FFF2-40B4-BE49-F238E27FC236}">
                <a16:creationId xmlns:a16="http://schemas.microsoft.com/office/drawing/2014/main" id="{50A55ACD-77C6-4946-96C0-F084C13DF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9425" y="1600200"/>
            <a:ext cx="5645150" cy="42338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2814-9C39-504D-93AD-B49CB359F01B}"/>
              </a:ext>
            </a:extLst>
          </p:cNvPr>
          <p:cNvSpPr>
            <a:spLocks noGrp="1"/>
          </p:cNvSpPr>
          <p:nvPr>
            <p:ph type="title"/>
          </p:nvPr>
        </p:nvSpPr>
        <p:spPr/>
        <p:txBody>
          <a:bodyPr/>
          <a:lstStyle/>
          <a:p>
            <a:r>
              <a:rPr lang="en-US" dirty="0"/>
              <a:t>Katherine Johnson</a:t>
            </a:r>
          </a:p>
        </p:txBody>
      </p:sp>
      <p:pic>
        <p:nvPicPr>
          <p:cNvPr id="5" name="Content Placeholder 4">
            <a:extLst>
              <a:ext uri="{FF2B5EF4-FFF2-40B4-BE49-F238E27FC236}">
                <a16:creationId xmlns:a16="http://schemas.microsoft.com/office/drawing/2014/main" id="{EBBF31C0-3A64-5A4A-BB3A-1A311471D8DE}"/>
              </a:ext>
            </a:extLst>
          </p:cNvPr>
          <p:cNvPicPr>
            <a:picLocks noGrp="1" noChangeAspect="1"/>
          </p:cNvPicPr>
          <p:nvPr>
            <p:ph idx="1"/>
          </p:nvPr>
        </p:nvPicPr>
        <p:blipFill>
          <a:blip r:embed="rId3"/>
          <a:stretch>
            <a:fillRect/>
          </a:stretch>
        </p:blipFill>
        <p:spPr>
          <a:xfrm>
            <a:off x="741786" y="1549400"/>
            <a:ext cx="7660429" cy="4314031"/>
          </a:xfrm>
          <a:prstGeom prst="rect">
            <a:avLst/>
          </a:prstGeom>
        </p:spPr>
      </p:pic>
      <p:sp>
        <p:nvSpPr>
          <p:cNvPr id="4" name="Slide Number Placeholder 3">
            <a:extLst>
              <a:ext uri="{FF2B5EF4-FFF2-40B4-BE49-F238E27FC236}">
                <a16:creationId xmlns:a16="http://schemas.microsoft.com/office/drawing/2014/main" id="{54D6900D-1F2E-414D-B511-F8C1A5A51B48}"/>
              </a:ext>
            </a:extLst>
          </p:cNvPr>
          <p:cNvSpPr>
            <a:spLocks noGrp="1"/>
          </p:cNvSpPr>
          <p:nvPr>
            <p:ph type="sldNum" sz="quarter" idx="10"/>
          </p:nvPr>
        </p:nvSpPr>
        <p:spPr/>
        <p:txBody>
          <a:bodyPr/>
          <a:lstStyle/>
          <a:p>
            <a:pPr>
              <a:defRPr/>
            </a:pPr>
            <a:fld id="{5F354096-3930-CE4C-A3BB-4D83887FFD80}" type="slidenum">
              <a:rPr lang="en-US" altLang="en-US" smtClean="0"/>
              <a:pPr>
                <a:defRPr/>
              </a:pPr>
              <a:t>18</a:t>
            </a:fld>
            <a:endParaRPr lang="en-US" altLang="en-US" dirty="0"/>
          </a:p>
        </p:txBody>
      </p:sp>
    </p:spTree>
    <p:extLst>
      <p:ext uri="{BB962C8B-B14F-4D97-AF65-F5344CB8AC3E}">
        <p14:creationId xmlns:p14="http://schemas.microsoft.com/office/powerpoint/2010/main" val="18688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046A-DF4A-6942-8665-9CD192B55983}"/>
              </a:ext>
            </a:extLst>
          </p:cNvPr>
          <p:cNvSpPr>
            <a:spLocks noGrp="1"/>
          </p:cNvSpPr>
          <p:nvPr>
            <p:ph type="title"/>
          </p:nvPr>
        </p:nvSpPr>
        <p:spPr/>
        <p:txBody>
          <a:bodyPr/>
          <a:lstStyle/>
          <a:p>
            <a:r>
              <a:rPr lang="en-US" dirty="0"/>
              <a:t>Early Computers - ENIAC</a:t>
            </a:r>
          </a:p>
        </p:txBody>
      </p:sp>
      <p:sp>
        <p:nvSpPr>
          <p:cNvPr id="4" name="Slide Number Placeholder 3">
            <a:extLst>
              <a:ext uri="{FF2B5EF4-FFF2-40B4-BE49-F238E27FC236}">
                <a16:creationId xmlns:a16="http://schemas.microsoft.com/office/drawing/2014/main" id="{7727A262-427E-5944-BA8C-24233A46F616}"/>
              </a:ext>
            </a:extLst>
          </p:cNvPr>
          <p:cNvSpPr>
            <a:spLocks noGrp="1"/>
          </p:cNvSpPr>
          <p:nvPr>
            <p:ph type="sldNum" sz="quarter" idx="10"/>
          </p:nvPr>
        </p:nvSpPr>
        <p:spPr/>
        <p:txBody>
          <a:bodyPr/>
          <a:lstStyle/>
          <a:p>
            <a:pPr>
              <a:defRPr/>
            </a:pPr>
            <a:fld id="{5F354096-3930-CE4C-A3BB-4D83887FFD80}" type="slidenum">
              <a:rPr lang="en-US" altLang="en-US" smtClean="0"/>
              <a:pPr>
                <a:defRPr/>
              </a:pPr>
              <a:t>19</a:t>
            </a:fld>
            <a:endParaRPr lang="en-US" altLang="en-US" dirty="0"/>
          </a:p>
        </p:txBody>
      </p:sp>
      <p:pic>
        <p:nvPicPr>
          <p:cNvPr id="5" name="Content Placeholder 4">
            <a:extLst>
              <a:ext uri="{FF2B5EF4-FFF2-40B4-BE49-F238E27FC236}">
                <a16:creationId xmlns:a16="http://schemas.microsoft.com/office/drawing/2014/main" id="{5C2FBACD-944C-F54B-B1E2-C347DC86B084}"/>
              </a:ext>
            </a:extLst>
          </p:cNvPr>
          <p:cNvPicPr>
            <a:picLocks noGrp="1" noChangeAspect="1"/>
          </p:cNvPicPr>
          <p:nvPr>
            <p:ph idx="1"/>
          </p:nvPr>
        </p:nvPicPr>
        <p:blipFill>
          <a:blip r:embed="rId3"/>
          <a:stretch>
            <a:fillRect/>
          </a:stretch>
        </p:blipFill>
        <p:spPr>
          <a:xfrm>
            <a:off x="1323512" y="1600200"/>
            <a:ext cx="6496976" cy="42338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172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3EF6-5E39-994B-819B-CF4F4D6D72AA}"/>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799B2C27-9D61-2C44-8418-9D6AAF49B552}"/>
              </a:ext>
            </a:extLst>
          </p:cNvPr>
          <p:cNvSpPr>
            <a:spLocks noGrp="1"/>
          </p:cNvSpPr>
          <p:nvPr>
            <p:ph idx="1"/>
          </p:nvPr>
        </p:nvSpPr>
        <p:spPr/>
        <p:txBody>
          <a:bodyPr/>
          <a:lstStyle/>
          <a:p>
            <a:pPr marL="457200" indent="-457200">
              <a:buFont typeface="+mj-lt"/>
              <a:buAutoNum type="arabicPeriod"/>
            </a:pPr>
            <a:r>
              <a:rPr lang="en-US" dirty="0"/>
              <a:t>Safety. Do the following:</a:t>
            </a:r>
          </a:p>
          <a:p>
            <a:pPr marL="857250" lvl="1" indent="-457200">
              <a:buFont typeface="+mj-lt"/>
              <a:buAutoNum type="alphaLcPeriod"/>
            </a:pPr>
            <a:r>
              <a:rPr lang="en-US" dirty="0"/>
              <a:t>Show your counselor your current, up-to-date Cyber Chip. </a:t>
            </a:r>
          </a:p>
          <a:p>
            <a:pPr marL="857250" lvl="1" indent="-457200">
              <a:buFont typeface="+mj-lt"/>
              <a:buAutoNum type="alphaLcPeriod"/>
            </a:pPr>
            <a:r>
              <a:rPr lang="en-US" dirty="0"/>
              <a:t>Discuss first aid and prevention for the types of injuries or illnesses that could occur during programming activities, including repetitive stress injuries and eyestrain. </a:t>
            </a:r>
          </a:p>
          <a:p>
            <a:pPr marL="457200" indent="-457200">
              <a:buFont typeface="+mj-lt"/>
              <a:buAutoNum type="arabicPeriod"/>
            </a:pPr>
            <a:r>
              <a:rPr lang="en-US" dirty="0"/>
              <a:t>History. Do the following: </a:t>
            </a:r>
          </a:p>
          <a:p>
            <a:pPr marL="857250" lvl="1" indent="-457200">
              <a:buFont typeface="+mj-lt"/>
              <a:buAutoNum type="alphaLcPeriod"/>
            </a:pPr>
            <a:r>
              <a:rPr lang="en-US" dirty="0"/>
              <a:t>Give a brief history of programming, including at least three milestones related to the advancement or development of programming. </a:t>
            </a:r>
          </a:p>
          <a:p>
            <a:pPr marL="857250" lvl="1" indent="-457200">
              <a:buFont typeface="+mj-lt"/>
              <a:buAutoNum type="alphaLcPeriod"/>
            </a:pPr>
            <a:r>
              <a:rPr lang="en-US" dirty="0"/>
              <a:t>Describe the evolution of programming methods and how they have improved over time.</a:t>
            </a:r>
          </a:p>
        </p:txBody>
      </p:sp>
      <p:sp>
        <p:nvSpPr>
          <p:cNvPr id="4" name="Slide Number Placeholder 3">
            <a:extLst>
              <a:ext uri="{FF2B5EF4-FFF2-40B4-BE49-F238E27FC236}">
                <a16:creationId xmlns:a16="http://schemas.microsoft.com/office/drawing/2014/main" id="{E015EE62-7FE6-E841-8BEB-7AC5B7E9988E}"/>
              </a:ext>
            </a:extLst>
          </p:cNvPr>
          <p:cNvSpPr>
            <a:spLocks noGrp="1"/>
          </p:cNvSpPr>
          <p:nvPr>
            <p:ph type="sldNum" sz="quarter" idx="10"/>
          </p:nvPr>
        </p:nvSpPr>
        <p:spPr/>
        <p:txBody>
          <a:bodyPr/>
          <a:lstStyle/>
          <a:p>
            <a:pPr>
              <a:defRPr/>
            </a:pPr>
            <a:fld id="{5F354096-3930-CE4C-A3BB-4D83887FFD80}" type="slidenum">
              <a:rPr lang="en-US" altLang="en-US" smtClean="0"/>
              <a:pPr>
                <a:defRPr/>
              </a:pPr>
              <a:t>2</a:t>
            </a:fld>
            <a:endParaRPr lang="en-US" altLang="en-US" dirty="0"/>
          </a:p>
        </p:txBody>
      </p:sp>
    </p:spTree>
    <p:extLst>
      <p:ext uri="{BB962C8B-B14F-4D97-AF65-F5344CB8AC3E}">
        <p14:creationId xmlns:p14="http://schemas.microsoft.com/office/powerpoint/2010/main" val="83834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6F8-B07E-3A42-8586-05B14742A2ED}"/>
              </a:ext>
            </a:extLst>
          </p:cNvPr>
          <p:cNvSpPr>
            <a:spLocks noGrp="1"/>
          </p:cNvSpPr>
          <p:nvPr>
            <p:ph type="title"/>
          </p:nvPr>
        </p:nvSpPr>
        <p:spPr/>
        <p:txBody>
          <a:bodyPr/>
          <a:lstStyle/>
          <a:p>
            <a:r>
              <a:rPr lang="en-US" dirty="0"/>
              <a:t>Pre-modern Computers</a:t>
            </a:r>
          </a:p>
        </p:txBody>
      </p:sp>
      <p:sp>
        <p:nvSpPr>
          <p:cNvPr id="4" name="Slide Number Placeholder 3">
            <a:extLst>
              <a:ext uri="{FF2B5EF4-FFF2-40B4-BE49-F238E27FC236}">
                <a16:creationId xmlns:a16="http://schemas.microsoft.com/office/drawing/2014/main" id="{548AF80E-01E5-5047-88C0-B0C34103EF3B}"/>
              </a:ext>
            </a:extLst>
          </p:cNvPr>
          <p:cNvSpPr>
            <a:spLocks noGrp="1"/>
          </p:cNvSpPr>
          <p:nvPr>
            <p:ph type="sldNum" sz="quarter" idx="10"/>
          </p:nvPr>
        </p:nvSpPr>
        <p:spPr/>
        <p:txBody>
          <a:bodyPr/>
          <a:lstStyle/>
          <a:p>
            <a:pPr>
              <a:defRPr/>
            </a:pPr>
            <a:fld id="{5F354096-3930-CE4C-A3BB-4D83887FFD80}" type="slidenum">
              <a:rPr lang="en-US" altLang="en-US" smtClean="0"/>
              <a:pPr>
                <a:defRPr/>
              </a:pPr>
              <a:t>20</a:t>
            </a:fld>
            <a:endParaRPr lang="en-US" altLang="en-US" dirty="0"/>
          </a:p>
        </p:txBody>
      </p:sp>
      <p:pic>
        <p:nvPicPr>
          <p:cNvPr id="5" name="Picture 2" descr="Image result for apple 2 motherboard">
            <a:extLst>
              <a:ext uri="{FF2B5EF4-FFF2-40B4-BE49-F238E27FC236}">
                <a16:creationId xmlns:a16="http://schemas.microsoft.com/office/drawing/2014/main" id="{C27ACEA5-A91A-D947-8375-417F5EED54C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52" r="2" b="2"/>
          <a:stretch/>
        </p:blipFill>
        <p:spPr bwMode="auto">
          <a:xfrm>
            <a:off x="1566863" y="1636520"/>
            <a:ext cx="6252109" cy="40935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A22-7D2C-5C44-BB25-979DCC128F38}"/>
              </a:ext>
            </a:extLst>
          </p:cNvPr>
          <p:cNvSpPr>
            <a:spLocks noGrp="1"/>
          </p:cNvSpPr>
          <p:nvPr>
            <p:ph type="title"/>
          </p:nvPr>
        </p:nvSpPr>
        <p:spPr/>
        <p:txBody>
          <a:bodyPr/>
          <a:lstStyle/>
          <a:p>
            <a:r>
              <a:rPr lang="en-US" dirty="0"/>
              <a:t>Modern Computers</a:t>
            </a:r>
          </a:p>
        </p:txBody>
      </p:sp>
      <p:sp>
        <p:nvSpPr>
          <p:cNvPr id="4" name="Slide Number Placeholder 3">
            <a:extLst>
              <a:ext uri="{FF2B5EF4-FFF2-40B4-BE49-F238E27FC236}">
                <a16:creationId xmlns:a16="http://schemas.microsoft.com/office/drawing/2014/main" id="{1CC879D4-E34F-304F-B91E-8823ED25D316}"/>
              </a:ext>
            </a:extLst>
          </p:cNvPr>
          <p:cNvSpPr>
            <a:spLocks noGrp="1"/>
          </p:cNvSpPr>
          <p:nvPr>
            <p:ph type="sldNum" sz="quarter" idx="10"/>
          </p:nvPr>
        </p:nvSpPr>
        <p:spPr/>
        <p:txBody>
          <a:bodyPr/>
          <a:lstStyle/>
          <a:p>
            <a:pPr>
              <a:defRPr/>
            </a:pPr>
            <a:fld id="{5F354096-3930-CE4C-A3BB-4D83887FFD80}" type="slidenum">
              <a:rPr lang="en-US" altLang="en-US" smtClean="0"/>
              <a:pPr>
                <a:defRPr/>
              </a:pPr>
              <a:t>21</a:t>
            </a:fld>
            <a:endParaRPr lang="en-US" altLang="en-US" dirty="0"/>
          </a:p>
        </p:txBody>
      </p:sp>
      <p:pic>
        <p:nvPicPr>
          <p:cNvPr id="5" name="Picture 2" descr="A silicon wafer with a coin on top of it.">
            <a:extLst>
              <a:ext uri="{FF2B5EF4-FFF2-40B4-BE49-F238E27FC236}">
                <a16:creationId xmlns:a16="http://schemas.microsoft.com/office/drawing/2014/main" id="{9BA5CAD5-6FBB-1944-B0E3-E0BEE49A9A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4668" y="1578369"/>
            <a:ext cx="5554663" cy="415806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9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E59-6096-1D4A-9917-F83F197574AC}"/>
              </a:ext>
            </a:extLst>
          </p:cNvPr>
          <p:cNvSpPr>
            <a:spLocks noGrp="1"/>
          </p:cNvSpPr>
          <p:nvPr>
            <p:ph type="title"/>
          </p:nvPr>
        </p:nvSpPr>
        <p:spPr/>
        <p:txBody>
          <a:bodyPr/>
          <a:lstStyle/>
          <a:p>
            <a:r>
              <a:rPr lang="en-US" dirty="0"/>
              <a:t>Requirement 2b – Evolution of Programming Languages</a:t>
            </a:r>
          </a:p>
        </p:txBody>
      </p:sp>
      <p:sp>
        <p:nvSpPr>
          <p:cNvPr id="3" name="Slide Number Placeholder 2">
            <a:extLst>
              <a:ext uri="{FF2B5EF4-FFF2-40B4-BE49-F238E27FC236}">
                <a16:creationId xmlns:a16="http://schemas.microsoft.com/office/drawing/2014/main" id="{276C2AB1-9FD7-F84A-8B9A-A102245F7769}"/>
              </a:ext>
            </a:extLst>
          </p:cNvPr>
          <p:cNvSpPr>
            <a:spLocks noGrp="1"/>
          </p:cNvSpPr>
          <p:nvPr>
            <p:ph type="sldNum" sz="quarter" idx="10"/>
          </p:nvPr>
        </p:nvSpPr>
        <p:spPr/>
        <p:txBody>
          <a:bodyPr/>
          <a:lstStyle/>
          <a:p>
            <a:pPr>
              <a:defRPr/>
            </a:pPr>
            <a:fld id="{7943440A-1C53-6245-9BA8-9527BDD5BAB8}" type="slidenum">
              <a:rPr lang="en-US" altLang="en-US" smtClean="0"/>
              <a:pPr>
                <a:defRPr/>
              </a:pPr>
              <a:t>22</a:t>
            </a:fld>
            <a:endParaRPr lang="en-US" altLang="en-US" dirty="0"/>
          </a:p>
        </p:txBody>
      </p:sp>
    </p:spTree>
    <p:extLst>
      <p:ext uri="{BB962C8B-B14F-4D97-AF65-F5344CB8AC3E}">
        <p14:creationId xmlns:p14="http://schemas.microsoft.com/office/powerpoint/2010/main" val="3299111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CEC0-9E5B-3541-BD79-6B5579056C4E}"/>
              </a:ext>
            </a:extLst>
          </p:cNvPr>
          <p:cNvSpPr>
            <a:spLocks noGrp="1"/>
          </p:cNvSpPr>
          <p:nvPr>
            <p:ph type="title"/>
          </p:nvPr>
        </p:nvSpPr>
        <p:spPr/>
        <p:txBody>
          <a:bodyPr/>
          <a:lstStyle/>
          <a:p>
            <a:r>
              <a:rPr lang="en-US" dirty="0"/>
              <a:t>What is a Program?</a:t>
            </a:r>
          </a:p>
        </p:txBody>
      </p:sp>
      <p:sp>
        <p:nvSpPr>
          <p:cNvPr id="3" name="Content Placeholder 2">
            <a:extLst>
              <a:ext uri="{FF2B5EF4-FFF2-40B4-BE49-F238E27FC236}">
                <a16:creationId xmlns:a16="http://schemas.microsoft.com/office/drawing/2014/main" id="{9303F81C-AF5E-E347-A255-95FCADC25E49}"/>
              </a:ext>
            </a:extLst>
          </p:cNvPr>
          <p:cNvSpPr>
            <a:spLocks noGrp="1"/>
          </p:cNvSpPr>
          <p:nvPr>
            <p:ph idx="1"/>
          </p:nvPr>
        </p:nvSpPr>
        <p:spPr/>
        <p:txBody>
          <a:bodyPr/>
          <a:lstStyle/>
          <a:p>
            <a:r>
              <a:rPr lang="en-US" dirty="0"/>
              <a:t>Binary Code </a:t>
            </a:r>
          </a:p>
          <a:p>
            <a:pPr marL="57150" indent="0" algn="ctr">
              <a:buNone/>
            </a:pPr>
            <a:r>
              <a:rPr lang="en-US" sz="3200" dirty="0">
                <a:latin typeface="Bauhaus 93" pitchFamily="82" charset="77"/>
                <a:cs typeface="Forte" panose="020F0502020204030204" pitchFamily="34" charset="0"/>
              </a:rPr>
              <a:t>There are only 10 kinds of people in the world: those who understand binary and those who don’t.</a:t>
            </a:r>
            <a:endParaRPr lang="en-US" dirty="0">
              <a:latin typeface="Bauhaus 93" pitchFamily="82" charset="77"/>
              <a:cs typeface="Forte" panose="020F0502020204030204" pitchFamily="34" charset="0"/>
            </a:endParaRPr>
          </a:p>
          <a:p>
            <a:pPr lvl="1"/>
            <a:endParaRPr lang="en-US" dirty="0"/>
          </a:p>
          <a:p>
            <a:pPr lvl="1"/>
            <a:r>
              <a:rPr lang="en-US" dirty="0"/>
              <a:t>Native language of computers.</a:t>
            </a:r>
          </a:p>
          <a:p>
            <a:pPr lvl="1"/>
            <a:r>
              <a:rPr lang="en-US" dirty="0"/>
              <a:t>Computers only speak in 1s and 0s.</a:t>
            </a:r>
          </a:p>
        </p:txBody>
      </p:sp>
      <p:sp>
        <p:nvSpPr>
          <p:cNvPr id="4" name="Slide Number Placeholder 3">
            <a:extLst>
              <a:ext uri="{FF2B5EF4-FFF2-40B4-BE49-F238E27FC236}">
                <a16:creationId xmlns:a16="http://schemas.microsoft.com/office/drawing/2014/main" id="{E310F2A3-DC6F-534E-9569-26A57F7D47AB}"/>
              </a:ext>
            </a:extLst>
          </p:cNvPr>
          <p:cNvSpPr>
            <a:spLocks noGrp="1"/>
          </p:cNvSpPr>
          <p:nvPr>
            <p:ph type="sldNum" sz="quarter" idx="10"/>
          </p:nvPr>
        </p:nvSpPr>
        <p:spPr/>
        <p:txBody>
          <a:bodyPr/>
          <a:lstStyle/>
          <a:p>
            <a:pPr>
              <a:defRPr/>
            </a:pPr>
            <a:fld id="{5F354096-3930-CE4C-A3BB-4D83887FFD80}" type="slidenum">
              <a:rPr lang="en-US" altLang="en-US" smtClean="0"/>
              <a:pPr>
                <a:defRPr/>
              </a:pPr>
              <a:t>23</a:t>
            </a:fld>
            <a:endParaRPr lang="en-US" altLang="en-US" dirty="0"/>
          </a:p>
        </p:txBody>
      </p:sp>
    </p:spTree>
    <p:extLst>
      <p:ext uri="{BB962C8B-B14F-4D97-AF65-F5344CB8AC3E}">
        <p14:creationId xmlns:p14="http://schemas.microsoft.com/office/powerpoint/2010/main" val="3757154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75E-2478-B842-8C32-465C9BCD661F}"/>
              </a:ext>
            </a:extLst>
          </p:cNvPr>
          <p:cNvSpPr>
            <a:spLocks noGrp="1"/>
          </p:cNvSpPr>
          <p:nvPr>
            <p:ph type="title"/>
          </p:nvPr>
        </p:nvSpPr>
        <p:spPr/>
        <p:txBody>
          <a:bodyPr/>
          <a:lstStyle/>
          <a:p>
            <a:r>
              <a:rPr lang="en-US" dirty="0"/>
              <a:t>Binary Code</a:t>
            </a:r>
          </a:p>
        </p:txBody>
      </p:sp>
      <p:pic>
        <p:nvPicPr>
          <p:cNvPr id="5" name="Content Placeholder 4">
            <a:extLst>
              <a:ext uri="{FF2B5EF4-FFF2-40B4-BE49-F238E27FC236}">
                <a16:creationId xmlns:a16="http://schemas.microsoft.com/office/drawing/2014/main" id="{D2636774-5E56-A240-BADD-F4A01EF0A225}"/>
              </a:ext>
            </a:extLst>
          </p:cNvPr>
          <p:cNvPicPr>
            <a:picLocks noGrp="1" noChangeAspect="1"/>
          </p:cNvPicPr>
          <p:nvPr>
            <p:ph idx="1"/>
          </p:nvPr>
        </p:nvPicPr>
        <p:blipFill>
          <a:blip r:embed="rId3"/>
          <a:stretch>
            <a:fillRect/>
          </a:stretch>
        </p:blipFill>
        <p:spPr>
          <a:xfrm>
            <a:off x="1566863" y="1691268"/>
            <a:ext cx="2426074" cy="4023732"/>
          </a:xfrm>
          <a:prstGeom prst="rect">
            <a:avLst/>
          </a:prstGeom>
        </p:spPr>
      </p:pic>
      <p:sp>
        <p:nvSpPr>
          <p:cNvPr id="4" name="Slide Number Placeholder 3">
            <a:extLst>
              <a:ext uri="{FF2B5EF4-FFF2-40B4-BE49-F238E27FC236}">
                <a16:creationId xmlns:a16="http://schemas.microsoft.com/office/drawing/2014/main" id="{31F44A70-F0FE-A449-86E7-A6EB5E055426}"/>
              </a:ext>
            </a:extLst>
          </p:cNvPr>
          <p:cNvSpPr>
            <a:spLocks noGrp="1"/>
          </p:cNvSpPr>
          <p:nvPr>
            <p:ph type="sldNum" sz="quarter" idx="10"/>
          </p:nvPr>
        </p:nvSpPr>
        <p:spPr/>
        <p:txBody>
          <a:bodyPr/>
          <a:lstStyle/>
          <a:p>
            <a:pPr>
              <a:defRPr/>
            </a:pPr>
            <a:fld id="{5F354096-3930-CE4C-A3BB-4D83887FFD80}" type="slidenum">
              <a:rPr lang="en-US" altLang="en-US" smtClean="0"/>
              <a:pPr>
                <a:defRPr/>
              </a:pPr>
              <a:t>24</a:t>
            </a:fld>
            <a:endParaRPr lang="en-US" altLang="en-US" dirty="0"/>
          </a:p>
        </p:txBody>
      </p:sp>
      <p:pic>
        <p:nvPicPr>
          <p:cNvPr id="6" name="Picture 5">
            <a:extLst>
              <a:ext uri="{FF2B5EF4-FFF2-40B4-BE49-F238E27FC236}">
                <a16:creationId xmlns:a16="http://schemas.microsoft.com/office/drawing/2014/main" id="{60E32C8A-42D6-B146-A35C-48B9D729573F}"/>
              </a:ext>
            </a:extLst>
          </p:cNvPr>
          <p:cNvPicPr>
            <a:picLocks noChangeAspect="1"/>
          </p:cNvPicPr>
          <p:nvPr/>
        </p:nvPicPr>
        <p:blipFill>
          <a:blip r:embed="rId4"/>
          <a:stretch>
            <a:fillRect/>
          </a:stretch>
        </p:blipFill>
        <p:spPr>
          <a:xfrm>
            <a:off x="4943292" y="2426563"/>
            <a:ext cx="2686050" cy="2695677"/>
          </a:xfrm>
          <a:prstGeom prst="rect">
            <a:avLst/>
          </a:prstGeom>
        </p:spPr>
      </p:pic>
      <p:sp>
        <p:nvSpPr>
          <p:cNvPr id="7" name="TextBox 6">
            <a:extLst>
              <a:ext uri="{FF2B5EF4-FFF2-40B4-BE49-F238E27FC236}">
                <a16:creationId xmlns:a16="http://schemas.microsoft.com/office/drawing/2014/main" id="{E85735E7-3216-A44D-97A7-31971E64EDAA}"/>
              </a:ext>
            </a:extLst>
          </p:cNvPr>
          <p:cNvSpPr txBox="1"/>
          <p:nvPr/>
        </p:nvSpPr>
        <p:spPr>
          <a:xfrm>
            <a:off x="4806585" y="169126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spcBef>
                <a:spcPct val="20000"/>
              </a:spcBef>
              <a:buFont typeface="Arial" panose="020B0604020202020204" pitchFamily="34" charset="0"/>
              <a:buChar char="•"/>
              <a:defRPr sz="2400" b="1">
                <a:solidFill>
                  <a:srgbClr val="005AA3"/>
                </a:solidFill>
                <a:latin typeface="Helvetica"/>
                <a:ea typeface="ヒラギノ角ゴ Pro W3" charset="0"/>
                <a:cs typeface="ヒラギノ角ゴ Pro W3" charset="0"/>
              </a:defRPr>
            </a:lvl1pPr>
            <a:lvl2pPr marL="742950" lvl="1" indent="-285750">
              <a:spcBef>
                <a:spcPct val="20000"/>
              </a:spcBef>
              <a:buFont typeface="Arial" panose="020B0604020202020204" pitchFamily="34" charset="0"/>
              <a:buChar char="–"/>
              <a:defRPr sz="2000">
                <a:solidFill>
                  <a:srgbClr val="005AA3"/>
                </a:solidFill>
                <a:latin typeface="Helvetica"/>
                <a:ea typeface="ヒラギノ角ゴ Pro W3" charset="0"/>
                <a:cs typeface="ヒラギノ角ゴ Pro W3" charset="0"/>
              </a:defRPr>
            </a:lvl2pPr>
            <a:lvl3pPr marL="1143000" indent="-228600">
              <a:spcBef>
                <a:spcPct val="20000"/>
              </a:spcBef>
              <a:buFont typeface="Arial" panose="020B0604020202020204" pitchFamily="34" charset="0"/>
              <a:buChar char="•"/>
              <a:defRPr>
                <a:solidFill>
                  <a:srgbClr val="005AA3"/>
                </a:solidFill>
                <a:latin typeface="Helvetica"/>
                <a:ea typeface="ヒラギノ角ゴ Pro W3" charset="0"/>
                <a:cs typeface="ヒラギノ角ゴ Pro W3" charset="0"/>
              </a:defRPr>
            </a:lvl3pPr>
            <a:lvl4pPr marL="1600200" indent="-228600">
              <a:spcBef>
                <a:spcPct val="20000"/>
              </a:spcBef>
              <a:buFont typeface="Arial" panose="020B0604020202020204" pitchFamily="34" charset="0"/>
              <a:buChar char="–"/>
              <a:defRPr sz="1400" b="1" i="1">
                <a:solidFill>
                  <a:srgbClr val="CF0031"/>
                </a:solidFill>
                <a:latin typeface="Helvetica"/>
                <a:ea typeface="ヒラギノ角ゴ Pro W3" charset="0"/>
                <a:cs typeface="ヒラギノ角ゴ Pro W3" charset="0"/>
              </a:defRPr>
            </a:lvl4pPr>
            <a:lvl5pPr marL="2057400" indent="-228600">
              <a:spcBef>
                <a:spcPct val="20000"/>
              </a:spcBef>
              <a:buFont typeface="Arial" panose="020B0604020202020204" pitchFamily="34" charset="0"/>
              <a:buChar char="»"/>
              <a:defRPr sz="1200" i="1">
                <a:solidFill>
                  <a:srgbClr val="005AA3"/>
                </a:solidFill>
                <a:latin typeface="Helvetica"/>
                <a:ea typeface="ヒラギノ角ゴ Pro W3" charset="0"/>
                <a:cs typeface="ヒラギノ角ゴ Pro W3"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lgn="ctr">
              <a:buNone/>
            </a:pPr>
            <a:r>
              <a:rPr lang="en-US" dirty="0"/>
              <a:t>Hidden Message</a:t>
            </a:r>
          </a:p>
        </p:txBody>
      </p:sp>
    </p:spTree>
    <p:extLst>
      <p:ext uri="{BB962C8B-B14F-4D97-AF65-F5344CB8AC3E}">
        <p14:creationId xmlns:p14="http://schemas.microsoft.com/office/powerpoint/2010/main" val="1825598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0BCF-5568-3047-A909-37D006F1F792}"/>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96F14B01-86D1-7848-B5C9-3A516BEA6848}"/>
              </a:ext>
            </a:extLst>
          </p:cNvPr>
          <p:cNvSpPr>
            <a:spLocks noGrp="1"/>
          </p:cNvSpPr>
          <p:nvPr>
            <p:ph idx="1"/>
          </p:nvPr>
        </p:nvSpPr>
        <p:spPr/>
        <p:txBody>
          <a:bodyPr/>
          <a:lstStyle/>
          <a:p>
            <a:r>
              <a:rPr lang="en-US" dirty="0"/>
              <a:t>Machine language consists entirely of numbers and is difficult for humans to read and write. </a:t>
            </a:r>
          </a:p>
          <a:p>
            <a:r>
              <a:rPr lang="en-US" dirty="0"/>
              <a:t>Assembly language lets a programmer use “names” or characters instead of numbers.</a:t>
            </a:r>
          </a:p>
          <a:p>
            <a:r>
              <a:rPr lang="en-US" dirty="0"/>
              <a:t>This slightly more human-friendly code allowed programmers to more easily program single commands for a processor. </a:t>
            </a:r>
          </a:p>
          <a:p>
            <a:pPr lvl="1"/>
            <a:endParaRPr lang="en-US" dirty="0"/>
          </a:p>
        </p:txBody>
      </p:sp>
      <p:sp>
        <p:nvSpPr>
          <p:cNvPr id="4" name="Slide Number Placeholder 3">
            <a:extLst>
              <a:ext uri="{FF2B5EF4-FFF2-40B4-BE49-F238E27FC236}">
                <a16:creationId xmlns:a16="http://schemas.microsoft.com/office/drawing/2014/main" id="{A9277B10-48A5-6043-846B-4D66AB3EFA57}"/>
              </a:ext>
            </a:extLst>
          </p:cNvPr>
          <p:cNvSpPr>
            <a:spLocks noGrp="1"/>
          </p:cNvSpPr>
          <p:nvPr>
            <p:ph type="sldNum" sz="quarter" idx="10"/>
          </p:nvPr>
        </p:nvSpPr>
        <p:spPr/>
        <p:txBody>
          <a:bodyPr/>
          <a:lstStyle/>
          <a:p>
            <a:pPr>
              <a:defRPr/>
            </a:pPr>
            <a:fld id="{5F354096-3930-CE4C-A3BB-4D83887FFD80}" type="slidenum">
              <a:rPr lang="en-US" altLang="en-US" smtClean="0"/>
              <a:pPr>
                <a:defRPr/>
              </a:pPr>
              <a:t>25</a:t>
            </a:fld>
            <a:endParaRPr lang="en-US" altLang="en-US" dirty="0"/>
          </a:p>
        </p:txBody>
      </p:sp>
    </p:spTree>
    <p:extLst>
      <p:ext uri="{BB962C8B-B14F-4D97-AF65-F5344CB8AC3E}">
        <p14:creationId xmlns:p14="http://schemas.microsoft.com/office/powerpoint/2010/main" val="3828417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394-B177-C040-95E1-E5EEB431695F}"/>
              </a:ext>
            </a:extLst>
          </p:cNvPr>
          <p:cNvSpPr>
            <a:spLocks noGrp="1"/>
          </p:cNvSpPr>
          <p:nvPr>
            <p:ph type="title"/>
          </p:nvPr>
        </p:nvSpPr>
        <p:spPr/>
        <p:txBody>
          <a:bodyPr/>
          <a:lstStyle/>
          <a:p>
            <a:r>
              <a:rPr lang="en-US" dirty="0"/>
              <a:t>Important Early Languages</a:t>
            </a:r>
          </a:p>
        </p:txBody>
      </p:sp>
      <p:sp>
        <p:nvSpPr>
          <p:cNvPr id="3" name="Content Placeholder 2">
            <a:extLst>
              <a:ext uri="{FF2B5EF4-FFF2-40B4-BE49-F238E27FC236}">
                <a16:creationId xmlns:a16="http://schemas.microsoft.com/office/drawing/2014/main" id="{4C0741AA-36C1-3448-A105-AB4A45F2098E}"/>
              </a:ext>
            </a:extLst>
          </p:cNvPr>
          <p:cNvSpPr>
            <a:spLocks noGrp="1"/>
          </p:cNvSpPr>
          <p:nvPr>
            <p:ph idx="1"/>
          </p:nvPr>
        </p:nvSpPr>
        <p:spPr/>
        <p:txBody>
          <a:bodyPr/>
          <a:lstStyle/>
          <a:p>
            <a:r>
              <a:rPr lang="en-US" dirty="0"/>
              <a:t>FORTRAN (Formula Translation)</a:t>
            </a:r>
          </a:p>
          <a:p>
            <a:pPr lvl="1"/>
            <a:r>
              <a:rPr lang="en-US" dirty="0"/>
              <a:t>Scientific and engineering programming</a:t>
            </a:r>
          </a:p>
          <a:p>
            <a:r>
              <a:rPr lang="en-US" dirty="0"/>
              <a:t>COBOL (Common Business-Oriented Language)</a:t>
            </a:r>
          </a:p>
          <a:p>
            <a:pPr lvl="1"/>
            <a:r>
              <a:rPr lang="en-US" dirty="0"/>
              <a:t>Business data processing</a:t>
            </a:r>
          </a:p>
          <a:p>
            <a:r>
              <a:rPr lang="en-US" dirty="0"/>
              <a:t>Pascal</a:t>
            </a:r>
          </a:p>
          <a:p>
            <a:pPr lvl="1"/>
            <a:r>
              <a:rPr lang="en-US" dirty="0"/>
              <a:t>Structured programming</a:t>
            </a:r>
          </a:p>
        </p:txBody>
      </p:sp>
      <p:sp>
        <p:nvSpPr>
          <p:cNvPr id="4" name="Slide Number Placeholder 3">
            <a:extLst>
              <a:ext uri="{FF2B5EF4-FFF2-40B4-BE49-F238E27FC236}">
                <a16:creationId xmlns:a16="http://schemas.microsoft.com/office/drawing/2014/main" id="{8A53E8D5-1A50-D54C-A4DF-55CAA4D8B1C8}"/>
              </a:ext>
            </a:extLst>
          </p:cNvPr>
          <p:cNvSpPr>
            <a:spLocks noGrp="1"/>
          </p:cNvSpPr>
          <p:nvPr>
            <p:ph type="sldNum" sz="quarter" idx="10"/>
          </p:nvPr>
        </p:nvSpPr>
        <p:spPr/>
        <p:txBody>
          <a:bodyPr/>
          <a:lstStyle/>
          <a:p>
            <a:pPr>
              <a:defRPr/>
            </a:pPr>
            <a:fld id="{5F354096-3930-CE4C-A3BB-4D83887FFD80}" type="slidenum">
              <a:rPr lang="en-US" altLang="en-US" smtClean="0"/>
              <a:pPr>
                <a:defRPr/>
              </a:pPr>
              <a:t>26</a:t>
            </a:fld>
            <a:endParaRPr lang="en-US" altLang="en-US" dirty="0"/>
          </a:p>
        </p:txBody>
      </p:sp>
    </p:spTree>
    <p:extLst>
      <p:ext uri="{BB962C8B-B14F-4D97-AF65-F5344CB8AC3E}">
        <p14:creationId xmlns:p14="http://schemas.microsoft.com/office/powerpoint/2010/main" val="2831934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38B-9C14-4347-A3BC-4A2AF04541AC}"/>
              </a:ext>
            </a:extLst>
          </p:cNvPr>
          <p:cNvSpPr>
            <a:spLocks noGrp="1"/>
          </p:cNvSpPr>
          <p:nvPr>
            <p:ph type="title"/>
          </p:nvPr>
        </p:nvSpPr>
        <p:spPr/>
        <p:txBody>
          <a:bodyPr/>
          <a:lstStyle/>
          <a:p>
            <a:r>
              <a:rPr lang="en-US" dirty="0"/>
              <a:t>Object-Oriented Programming</a:t>
            </a:r>
          </a:p>
        </p:txBody>
      </p:sp>
      <p:sp>
        <p:nvSpPr>
          <p:cNvPr id="3" name="Content Placeholder 2">
            <a:extLst>
              <a:ext uri="{FF2B5EF4-FFF2-40B4-BE49-F238E27FC236}">
                <a16:creationId xmlns:a16="http://schemas.microsoft.com/office/drawing/2014/main" id="{23A86808-CE11-3445-BE46-479FAD9DAE6B}"/>
              </a:ext>
            </a:extLst>
          </p:cNvPr>
          <p:cNvSpPr>
            <a:spLocks noGrp="1"/>
          </p:cNvSpPr>
          <p:nvPr>
            <p:ph idx="1"/>
          </p:nvPr>
        </p:nvSpPr>
        <p:spPr/>
        <p:txBody>
          <a:bodyPr/>
          <a:lstStyle/>
          <a:p>
            <a:r>
              <a:rPr lang="en-US" dirty="0"/>
              <a:t>Saves time by reusing objects</a:t>
            </a:r>
          </a:p>
          <a:p>
            <a:r>
              <a:rPr lang="en-US" dirty="0"/>
              <a:t>Some OOP Languages </a:t>
            </a:r>
          </a:p>
          <a:p>
            <a:pPr lvl="1"/>
            <a:r>
              <a:rPr lang="en-US" dirty="0"/>
              <a:t>C++</a:t>
            </a:r>
          </a:p>
          <a:p>
            <a:pPr lvl="1"/>
            <a:r>
              <a:rPr lang="en-US" dirty="0"/>
              <a:t>C#</a:t>
            </a:r>
          </a:p>
          <a:p>
            <a:pPr lvl="1"/>
            <a:r>
              <a:rPr lang="en-US" dirty="0"/>
              <a:t>Eiffel</a:t>
            </a:r>
          </a:p>
          <a:p>
            <a:pPr lvl="1"/>
            <a:r>
              <a:rPr lang="en-US" dirty="0"/>
              <a:t>Java</a:t>
            </a:r>
          </a:p>
          <a:p>
            <a:pPr lvl="1"/>
            <a:r>
              <a:rPr lang="en-US" dirty="0"/>
              <a:t>Python</a:t>
            </a:r>
          </a:p>
          <a:p>
            <a:pPr lvl="1"/>
            <a:r>
              <a:rPr lang="en-US" dirty="0"/>
              <a:t>Ruby</a:t>
            </a:r>
          </a:p>
          <a:p>
            <a:pPr lvl="1"/>
            <a:r>
              <a:rPr lang="en-US" dirty="0"/>
              <a:t>Scala</a:t>
            </a:r>
          </a:p>
        </p:txBody>
      </p:sp>
      <p:sp>
        <p:nvSpPr>
          <p:cNvPr id="4" name="Slide Number Placeholder 3">
            <a:extLst>
              <a:ext uri="{FF2B5EF4-FFF2-40B4-BE49-F238E27FC236}">
                <a16:creationId xmlns:a16="http://schemas.microsoft.com/office/drawing/2014/main" id="{244CE549-1401-B742-8C34-B9587A5CBC95}"/>
              </a:ext>
            </a:extLst>
          </p:cNvPr>
          <p:cNvSpPr>
            <a:spLocks noGrp="1"/>
          </p:cNvSpPr>
          <p:nvPr>
            <p:ph type="sldNum" sz="quarter" idx="10"/>
          </p:nvPr>
        </p:nvSpPr>
        <p:spPr/>
        <p:txBody>
          <a:bodyPr/>
          <a:lstStyle/>
          <a:p>
            <a:pPr>
              <a:defRPr/>
            </a:pPr>
            <a:fld id="{5F354096-3930-CE4C-A3BB-4D83887FFD80}" type="slidenum">
              <a:rPr lang="en-US" altLang="en-US" smtClean="0"/>
              <a:pPr>
                <a:defRPr/>
              </a:pPr>
              <a:t>27</a:t>
            </a:fld>
            <a:endParaRPr lang="en-US" altLang="en-US" dirty="0"/>
          </a:p>
        </p:txBody>
      </p:sp>
    </p:spTree>
    <p:extLst>
      <p:ext uri="{BB962C8B-B14F-4D97-AF65-F5344CB8AC3E}">
        <p14:creationId xmlns:p14="http://schemas.microsoft.com/office/powerpoint/2010/main" val="15909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33-78A0-124D-AC05-5029C4C004E6}"/>
              </a:ext>
            </a:extLst>
          </p:cNvPr>
          <p:cNvSpPr>
            <a:spLocks noGrp="1"/>
          </p:cNvSpPr>
          <p:nvPr>
            <p:ph type="title"/>
          </p:nvPr>
        </p:nvSpPr>
        <p:spPr/>
        <p:txBody>
          <a:bodyPr/>
          <a:lstStyle/>
          <a:p>
            <a:r>
              <a:rPr lang="en-US" dirty="0"/>
              <a:t>Programming for the World Wide Web</a:t>
            </a:r>
          </a:p>
        </p:txBody>
      </p:sp>
      <p:sp>
        <p:nvSpPr>
          <p:cNvPr id="3" name="Content Placeholder 2">
            <a:extLst>
              <a:ext uri="{FF2B5EF4-FFF2-40B4-BE49-F238E27FC236}">
                <a16:creationId xmlns:a16="http://schemas.microsoft.com/office/drawing/2014/main" id="{9C377AD7-7F93-6A46-ACB1-2D1D45EC9DD0}"/>
              </a:ext>
            </a:extLst>
          </p:cNvPr>
          <p:cNvSpPr>
            <a:spLocks noGrp="1"/>
          </p:cNvSpPr>
          <p:nvPr>
            <p:ph idx="1"/>
          </p:nvPr>
        </p:nvSpPr>
        <p:spPr/>
        <p:txBody>
          <a:bodyPr/>
          <a:lstStyle/>
          <a:p>
            <a:r>
              <a:rPr lang="en-US" dirty="0"/>
              <a:t>HTTP – Hypertext Transfer Protocol</a:t>
            </a:r>
          </a:p>
          <a:p>
            <a:r>
              <a:rPr lang="en-US" dirty="0"/>
              <a:t>HTML – Hypertext Markup Language</a:t>
            </a:r>
          </a:p>
          <a:p>
            <a:r>
              <a:rPr lang="en-US" dirty="0"/>
              <a:t>JavaScript</a:t>
            </a:r>
          </a:p>
          <a:p>
            <a:r>
              <a:rPr lang="en-US" dirty="0"/>
              <a:t>PHP – Personal Home Page/Hypertext Preprocessor</a:t>
            </a:r>
          </a:p>
        </p:txBody>
      </p:sp>
      <p:sp>
        <p:nvSpPr>
          <p:cNvPr id="4" name="Slide Number Placeholder 3">
            <a:extLst>
              <a:ext uri="{FF2B5EF4-FFF2-40B4-BE49-F238E27FC236}">
                <a16:creationId xmlns:a16="http://schemas.microsoft.com/office/drawing/2014/main" id="{18A3F6DC-E479-4641-85C5-06F52A057B7E}"/>
              </a:ext>
            </a:extLst>
          </p:cNvPr>
          <p:cNvSpPr>
            <a:spLocks noGrp="1"/>
          </p:cNvSpPr>
          <p:nvPr>
            <p:ph type="sldNum" sz="quarter" idx="10"/>
          </p:nvPr>
        </p:nvSpPr>
        <p:spPr/>
        <p:txBody>
          <a:bodyPr/>
          <a:lstStyle/>
          <a:p>
            <a:pPr>
              <a:defRPr/>
            </a:pPr>
            <a:fld id="{5F354096-3930-CE4C-A3BB-4D83887FFD80}" type="slidenum">
              <a:rPr lang="en-US" altLang="en-US" smtClean="0"/>
              <a:pPr>
                <a:defRPr/>
              </a:pPr>
              <a:t>28</a:t>
            </a:fld>
            <a:endParaRPr lang="en-US" altLang="en-US" dirty="0"/>
          </a:p>
        </p:txBody>
      </p:sp>
    </p:spTree>
    <p:extLst>
      <p:ext uri="{BB962C8B-B14F-4D97-AF65-F5344CB8AC3E}">
        <p14:creationId xmlns:p14="http://schemas.microsoft.com/office/powerpoint/2010/main" val="73101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37865-5374-8341-932A-05EF72C7CEAE}"/>
              </a:ext>
            </a:extLst>
          </p:cNvPr>
          <p:cNvSpPr>
            <a:spLocks noGrp="1"/>
          </p:cNvSpPr>
          <p:nvPr>
            <p:ph type="title"/>
          </p:nvPr>
        </p:nvSpPr>
        <p:spPr/>
        <p:txBody>
          <a:bodyPr/>
          <a:lstStyle/>
          <a:p>
            <a:r>
              <a:rPr lang="en-US" dirty="0"/>
              <a:t>Requirement 3a – Modern Programming Languages</a:t>
            </a:r>
          </a:p>
        </p:txBody>
      </p:sp>
      <p:sp>
        <p:nvSpPr>
          <p:cNvPr id="4" name="Slide Number Placeholder 3">
            <a:extLst>
              <a:ext uri="{FF2B5EF4-FFF2-40B4-BE49-F238E27FC236}">
                <a16:creationId xmlns:a16="http://schemas.microsoft.com/office/drawing/2014/main" id="{CA23CFFA-8609-4744-9AAA-5692E64A8BF9}"/>
              </a:ext>
            </a:extLst>
          </p:cNvPr>
          <p:cNvSpPr>
            <a:spLocks noGrp="1"/>
          </p:cNvSpPr>
          <p:nvPr>
            <p:ph type="sldNum" sz="quarter" idx="10"/>
          </p:nvPr>
        </p:nvSpPr>
        <p:spPr/>
        <p:txBody>
          <a:bodyPr/>
          <a:lstStyle/>
          <a:p>
            <a:pPr>
              <a:defRPr/>
            </a:pPr>
            <a:fld id="{5F354096-3930-CE4C-A3BB-4D83887FFD80}" type="slidenum">
              <a:rPr lang="en-US" altLang="en-US" smtClean="0"/>
              <a:pPr>
                <a:defRPr/>
              </a:pPr>
              <a:t>29</a:t>
            </a:fld>
            <a:endParaRPr lang="en-US" altLang="en-US" dirty="0"/>
          </a:p>
        </p:txBody>
      </p:sp>
    </p:spTree>
    <p:extLst>
      <p:ext uri="{BB962C8B-B14F-4D97-AF65-F5344CB8AC3E}">
        <p14:creationId xmlns:p14="http://schemas.microsoft.com/office/powerpoint/2010/main" val="307959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BFFF-B3D1-A847-98C3-C41051F69D57}"/>
              </a:ext>
            </a:extLst>
          </p:cNvPr>
          <p:cNvSpPr>
            <a:spLocks noGrp="1"/>
          </p:cNvSpPr>
          <p:nvPr>
            <p:ph type="title"/>
          </p:nvPr>
        </p:nvSpPr>
        <p:spPr/>
        <p:txBody>
          <a:bodyPr/>
          <a:lstStyle/>
          <a:p>
            <a:r>
              <a:rPr lang="en-US" dirty="0"/>
              <a:t>Requirements, cont’d</a:t>
            </a:r>
          </a:p>
        </p:txBody>
      </p:sp>
      <p:sp>
        <p:nvSpPr>
          <p:cNvPr id="3" name="Content Placeholder 2">
            <a:extLst>
              <a:ext uri="{FF2B5EF4-FFF2-40B4-BE49-F238E27FC236}">
                <a16:creationId xmlns:a16="http://schemas.microsoft.com/office/drawing/2014/main" id="{BA334B54-64FA-8F47-8F75-DC941D20A6AB}"/>
              </a:ext>
            </a:extLst>
          </p:cNvPr>
          <p:cNvSpPr>
            <a:spLocks noGrp="1"/>
          </p:cNvSpPr>
          <p:nvPr>
            <p:ph idx="1"/>
          </p:nvPr>
        </p:nvSpPr>
        <p:spPr/>
        <p:txBody>
          <a:bodyPr/>
          <a:lstStyle/>
          <a:p>
            <a:pPr marL="457200" indent="-457200">
              <a:buFont typeface="+mj-lt"/>
              <a:buAutoNum type="arabicPeriod" startAt="3"/>
            </a:pPr>
            <a:r>
              <a:rPr lang="en-US" dirty="0"/>
              <a:t>General knowledge. Do the following: </a:t>
            </a:r>
          </a:p>
          <a:p>
            <a:pPr marL="857250" lvl="1" indent="-457200">
              <a:buFont typeface="+mj-lt"/>
              <a:buAutoNum type="alphaLcPeriod"/>
            </a:pPr>
            <a:r>
              <a:rPr lang="en-US" dirty="0"/>
              <a:t>Create a list of 10 popular programming languages in use today and describe which industry or industries they are primarily used in and why. </a:t>
            </a:r>
          </a:p>
          <a:p>
            <a:pPr marL="857250" lvl="1" indent="-457200">
              <a:buFont typeface="+mj-lt"/>
              <a:buAutoNum type="alphaLcPeriod"/>
            </a:pPr>
            <a:r>
              <a:rPr lang="en-US" dirty="0"/>
              <a:t>Describe three different programmed devices you rely on every day.</a:t>
            </a:r>
          </a:p>
          <a:p>
            <a:pPr marL="457200" indent="-457200">
              <a:buFont typeface="+mj-lt"/>
              <a:buAutoNum type="arabicPeriod" startAt="4"/>
            </a:pPr>
            <a:r>
              <a:rPr lang="en-US" dirty="0"/>
              <a:t>Intellectual property. Do the following:</a:t>
            </a:r>
          </a:p>
          <a:p>
            <a:pPr marL="914400" lvl="1" indent="-457200">
              <a:buFont typeface="+mj-lt"/>
              <a:buAutoNum type="alphaLcPeriod"/>
            </a:pPr>
            <a:r>
              <a:rPr lang="en-US" dirty="0"/>
              <a:t>Explain how software patents and copyrights protect a programmer. </a:t>
            </a:r>
          </a:p>
          <a:p>
            <a:pPr marL="914400" lvl="1" indent="-457200">
              <a:buFont typeface="+mj-lt"/>
              <a:buAutoNum type="alphaLcPeriod"/>
            </a:pPr>
            <a:r>
              <a:rPr lang="en-US" dirty="0"/>
              <a:t>Describe the difference between licensing and owning software. </a:t>
            </a:r>
          </a:p>
        </p:txBody>
      </p:sp>
      <p:sp>
        <p:nvSpPr>
          <p:cNvPr id="4" name="Slide Number Placeholder 3">
            <a:extLst>
              <a:ext uri="{FF2B5EF4-FFF2-40B4-BE49-F238E27FC236}">
                <a16:creationId xmlns:a16="http://schemas.microsoft.com/office/drawing/2014/main" id="{B9A91170-F404-334E-86DE-B7F74EC5BC30}"/>
              </a:ext>
            </a:extLst>
          </p:cNvPr>
          <p:cNvSpPr>
            <a:spLocks noGrp="1"/>
          </p:cNvSpPr>
          <p:nvPr>
            <p:ph type="sldNum" sz="quarter" idx="10"/>
          </p:nvPr>
        </p:nvSpPr>
        <p:spPr/>
        <p:txBody>
          <a:bodyPr/>
          <a:lstStyle/>
          <a:p>
            <a:pPr>
              <a:defRPr/>
            </a:pPr>
            <a:fld id="{5F354096-3930-CE4C-A3BB-4D83887FFD80}" type="slidenum">
              <a:rPr lang="en-US" altLang="en-US" smtClean="0"/>
              <a:pPr>
                <a:defRPr/>
              </a:pPr>
              <a:t>3</a:t>
            </a:fld>
            <a:endParaRPr lang="en-US" altLang="en-US" dirty="0"/>
          </a:p>
        </p:txBody>
      </p:sp>
    </p:spTree>
    <p:extLst>
      <p:ext uri="{BB962C8B-B14F-4D97-AF65-F5344CB8AC3E}">
        <p14:creationId xmlns:p14="http://schemas.microsoft.com/office/powerpoint/2010/main" val="560269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58CF-9262-284C-8C8D-D5EA24EAD08B}"/>
              </a:ext>
            </a:extLst>
          </p:cNvPr>
          <p:cNvSpPr>
            <a:spLocks noGrp="1"/>
          </p:cNvSpPr>
          <p:nvPr>
            <p:ph type="title"/>
          </p:nvPr>
        </p:nvSpPr>
        <p:spPr/>
        <p:txBody>
          <a:bodyPr/>
          <a:lstStyle/>
          <a:p>
            <a:r>
              <a:rPr lang="en-US" dirty="0"/>
              <a:t>Why are the languages grouped into colors?</a:t>
            </a:r>
          </a:p>
        </p:txBody>
      </p:sp>
      <p:sp>
        <p:nvSpPr>
          <p:cNvPr id="4" name="Slide Number Placeholder 3">
            <a:extLst>
              <a:ext uri="{FF2B5EF4-FFF2-40B4-BE49-F238E27FC236}">
                <a16:creationId xmlns:a16="http://schemas.microsoft.com/office/drawing/2014/main" id="{EAFEC2EF-A0F6-FA46-A0A4-E2A482BA4404}"/>
              </a:ext>
            </a:extLst>
          </p:cNvPr>
          <p:cNvSpPr>
            <a:spLocks noGrp="1"/>
          </p:cNvSpPr>
          <p:nvPr>
            <p:ph type="sldNum" sz="quarter" idx="10"/>
          </p:nvPr>
        </p:nvSpPr>
        <p:spPr/>
        <p:txBody>
          <a:bodyPr/>
          <a:lstStyle/>
          <a:p>
            <a:pPr>
              <a:defRPr/>
            </a:pPr>
            <a:fld id="{5F354096-3930-CE4C-A3BB-4D83887FFD80}" type="slidenum">
              <a:rPr lang="en-US" altLang="en-US" smtClean="0"/>
              <a:pPr>
                <a:defRPr/>
              </a:pPr>
              <a:t>30</a:t>
            </a:fld>
            <a:endParaRPr lang="en-US" altLang="en-US" dirty="0"/>
          </a:p>
        </p:txBody>
      </p:sp>
      <p:sp>
        <p:nvSpPr>
          <p:cNvPr id="6" name="TextBox 5">
            <a:extLst>
              <a:ext uri="{FF2B5EF4-FFF2-40B4-BE49-F238E27FC236}">
                <a16:creationId xmlns:a16="http://schemas.microsoft.com/office/drawing/2014/main" id="{8DE9DDB9-229F-4A47-BC4E-F220527CB53C}"/>
              </a:ext>
            </a:extLst>
          </p:cNvPr>
          <p:cNvSpPr txBox="1"/>
          <p:nvPr/>
        </p:nvSpPr>
        <p:spPr>
          <a:xfrm>
            <a:off x="251555" y="2134616"/>
            <a:ext cx="8892445" cy="3139321"/>
          </a:xfrm>
          <a:prstGeom prst="rect">
            <a:avLst/>
          </a:prstGeom>
          <a:noFill/>
        </p:spPr>
        <p:txBody>
          <a:bodyPr wrap="square" numCol="4" rtlCol="0">
            <a:spAutoFit/>
          </a:bodyPr>
          <a:lstStyle/>
          <a:p>
            <a:r>
              <a:rPr lang="en-US" b="1" dirty="0">
                <a:solidFill>
                  <a:schemeClr val="accent1"/>
                </a:solidFill>
              </a:rPr>
              <a:t>C</a:t>
            </a:r>
          </a:p>
          <a:p>
            <a:r>
              <a:rPr lang="en-US" b="1" dirty="0">
                <a:solidFill>
                  <a:schemeClr val="accent1"/>
                </a:solidFill>
              </a:rPr>
              <a:t>C++</a:t>
            </a:r>
          </a:p>
          <a:p>
            <a:r>
              <a:rPr lang="en-US" b="1" dirty="0">
                <a:solidFill>
                  <a:schemeClr val="accent1"/>
                </a:solidFill>
              </a:rPr>
              <a:t>Java</a:t>
            </a:r>
          </a:p>
          <a:p>
            <a:r>
              <a:rPr lang="en-US" b="1" dirty="0">
                <a:solidFill>
                  <a:schemeClr val="accent3"/>
                </a:solidFill>
              </a:rPr>
              <a:t>JavaScript</a:t>
            </a:r>
          </a:p>
          <a:p>
            <a:r>
              <a:rPr lang="en-US" b="1" dirty="0">
                <a:solidFill>
                  <a:schemeClr val="accent4"/>
                </a:solidFill>
              </a:rPr>
              <a:t>HTML</a:t>
            </a:r>
          </a:p>
          <a:p>
            <a:r>
              <a:rPr lang="en-US" b="1" dirty="0">
                <a:solidFill>
                  <a:schemeClr val="accent2"/>
                </a:solidFill>
              </a:rPr>
              <a:t>CSS</a:t>
            </a:r>
          </a:p>
          <a:p>
            <a:r>
              <a:rPr lang="en-US" b="1" dirty="0">
                <a:solidFill>
                  <a:schemeClr val="accent1"/>
                </a:solidFill>
              </a:rPr>
              <a:t>Python</a:t>
            </a:r>
          </a:p>
          <a:p>
            <a:r>
              <a:rPr lang="en-US" b="1" dirty="0">
                <a:solidFill>
                  <a:schemeClr val="accent1"/>
                </a:solidFill>
              </a:rPr>
              <a:t>Ruby</a:t>
            </a:r>
          </a:p>
          <a:p>
            <a:r>
              <a:rPr lang="en-US" b="1" dirty="0">
                <a:solidFill>
                  <a:schemeClr val="accent1"/>
                </a:solidFill>
              </a:rPr>
              <a:t>PHP</a:t>
            </a:r>
          </a:p>
          <a:p>
            <a:r>
              <a:rPr lang="en-US" b="1" dirty="0">
                <a:solidFill>
                  <a:schemeClr val="accent1"/>
                </a:solidFill>
              </a:rPr>
              <a:t>OpenCL</a:t>
            </a:r>
          </a:p>
          <a:p>
            <a:r>
              <a:rPr lang="en-US" b="1" dirty="0">
                <a:solidFill>
                  <a:schemeClr val="accent2"/>
                </a:solidFill>
              </a:rPr>
              <a:t>SQL</a:t>
            </a:r>
          </a:p>
          <a:p>
            <a:r>
              <a:rPr lang="en-US" b="1" dirty="0">
                <a:solidFill>
                  <a:schemeClr val="accent1"/>
                </a:solidFill>
              </a:rPr>
              <a:t>MATLAB</a:t>
            </a:r>
          </a:p>
          <a:p>
            <a:r>
              <a:rPr lang="en-US" b="1" dirty="0">
                <a:solidFill>
                  <a:schemeClr val="accent1"/>
                </a:solidFill>
              </a:rPr>
              <a:t>Erlang</a:t>
            </a:r>
          </a:p>
          <a:p>
            <a:r>
              <a:rPr lang="en-US" b="1" dirty="0">
                <a:solidFill>
                  <a:schemeClr val="accent1"/>
                </a:solidFill>
              </a:rPr>
              <a:t>Ada</a:t>
            </a:r>
          </a:p>
          <a:p>
            <a:r>
              <a:rPr lang="en-US" b="1" dirty="0">
                <a:solidFill>
                  <a:schemeClr val="accent1"/>
                </a:solidFill>
              </a:rPr>
              <a:t>Objective-C</a:t>
            </a:r>
          </a:p>
          <a:p>
            <a:r>
              <a:rPr lang="en-US" b="1" dirty="0">
                <a:solidFill>
                  <a:schemeClr val="accent1"/>
                </a:solidFill>
              </a:rPr>
              <a:t>Swift</a:t>
            </a:r>
          </a:p>
          <a:p>
            <a:r>
              <a:rPr lang="en-US" b="1" dirty="0">
                <a:solidFill>
                  <a:schemeClr val="accent1"/>
                </a:solidFill>
              </a:rPr>
              <a:t>Mathematica</a:t>
            </a:r>
          </a:p>
          <a:p>
            <a:r>
              <a:rPr lang="en-US" b="1" dirty="0">
                <a:solidFill>
                  <a:schemeClr val="accent1"/>
                </a:solidFill>
              </a:rPr>
              <a:t>C#</a:t>
            </a:r>
          </a:p>
          <a:p>
            <a:r>
              <a:rPr lang="en-US" b="1" dirty="0">
                <a:solidFill>
                  <a:schemeClr val="accent1"/>
                </a:solidFill>
              </a:rPr>
              <a:t>Visual Basic</a:t>
            </a:r>
          </a:p>
          <a:p>
            <a:r>
              <a:rPr lang="en-US" b="1" dirty="0">
                <a:solidFill>
                  <a:schemeClr val="accent1"/>
                </a:solidFill>
              </a:rPr>
              <a:t>Rust</a:t>
            </a:r>
          </a:p>
          <a:p>
            <a:r>
              <a:rPr lang="en-US" b="1" dirty="0">
                <a:solidFill>
                  <a:schemeClr val="accent1"/>
                </a:solidFill>
              </a:rPr>
              <a:t>F#</a:t>
            </a:r>
          </a:p>
          <a:p>
            <a:r>
              <a:rPr lang="en-US" b="1" dirty="0">
                <a:solidFill>
                  <a:schemeClr val="accent1"/>
                </a:solidFill>
              </a:rPr>
              <a:t>R</a:t>
            </a:r>
          </a:p>
          <a:p>
            <a:r>
              <a:rPr lang="en-US" b="1" dirty="0">
                <a:solidFill>
                  <a:schemeClr val="accent1"/>
                </a:solidFill>
              </a:rPr>
              <a:t>Go</a:t>
            </a:r>
          </a:p>
          <a:p>
            <a:r>
              <a:rPr lang="en-US" b="1" dirty="0">
                <a:solidFill>
                  <a:schemeClr val="accent3"/>
                </a:solidFill>
              </a:rPr>
              <a:t>PowerShell</a:t>
            </a:r>
          </a:p>
          <a:p>
            <a:r>
              <a:rPr lang="en-US" b="1" dirty="0">
                <a:solidFill>
                  <a:schemeClr val="accent3"/>
                </a:solidFill>
              </a:rPr>
              <a:t>BASH</a:t>
            </a:r>
          </a:p>
          <a:p>
            <a:r>
              <a:rPr lang="en-US" b="1" dirty="0">
                <a:solidFill>
                  <a:schemeClr val="accent3"/>
                </a:solidFill>
              </a:rPr>
              <a:t>TypeScript</a:t>
            </a:r>
          </a:p>
          <a:p>
            <a:r>
              <a:rPr lang="en-US" b="1" dirty="0">
                <a:solidFill>
                  <a:schemeClr val="accent3"/>
                </a:solidFill>
              </a:rPr>
              <a:t>PostScript</a:t>
            </a:r>
          </a:p>
          <a:p>
            <a:r>
              <a:rPr lang="en-US" b="1" dirty="0">
                <a:solidFill>
                  <a:schemeClr val="accent3"/>
                </a:solidFill>
              </a:rPr>
              <a:t>CoffeeScript</a:t>
            </a:r>
          </a:p>
          <a:p>
            <a:r>
              <a:rPr lang="en-US" b="1" dirty="0">
                <a:solidFill>
                  <a:schemeClr val="accent1"/>
                </a:solidFill>
              </a:rPr>
              <a:t>Perl</a:t>
            </a:r>
          </a:p>
          <a:p>
            <a:r>
              <a:rPr lang="en-US" b="1" dirty="0">
                <a:solidFill>
                  <a:schemeClr val="accent6"/>
                </a:solidFill>
              </a:rPr>
              <a:t>x86-Assembly MASM</a:t>
            </a:r>
          </a:p>
          <a:p>
            <a:r>
              <a:rPr lang="en-US" b="1" dirty="0">
                <a:solidFill>
                  <a:schemeClr val="accent2"/>
                </a:solidFill>
              </a:rPr>
              <a:t>RegEx</a:t>
            </a:r>
          </a:p>
          <a:p>
            <a:r>
              <a:rPr lang="en-US" b="1" dirty="0">
                <a:solidFill>
                  <a:schemeClr val="accent3"/>
                </a:solidFill>
              </a:rPr>
              <a:t>PL</a:t>
            </a:r>
            <a:r>
              <a:rPr lang="en-US" b="1" dirty="0"/>
              <a:t>/</a:t>
            </a:r>
            <a:r>
              <a:rPr lang="en-US" b="1" dirty="0">
                <a:solidFill>
                  <a:schemeClr val="accent2"/>
                </a:solidFill>
              </a:rPr>
              <a:t>SQL</a:t>
            </a:r>
          </a:p>
          <a:p>
            <a:r>
              <a:rPr lang="en-US" b="1" dirty="0">
                <a:solidFill>
                  <a:schemeClr val="accent6"/>
                </a:solidFill>
              </a:rPr>
              <a:t>MIPS</a:t>
            </a:r>
          </a:p>
          <a:p>
            <a:r>
              <a:rPr lang="en-US" b="1" dirty="0">
                <a:solidFill>
                  <a:schemeClr val="accent4"/>
                </a:solidFill>
              </a:rPr>
              <a:t>ColdFusion</a:t>
            </a:r>
            <a:r>
              <a:rPr lang="en-US" b="1" dirty="0"/>
              <a:t> </a:t>
            </a:r>
          </a:p>
          <a:p>
            <a:r>
              <a:rPr lang="en-US" b="1" dirty="0">
                <a:solidFill>
                  <a:schemeClr val="accent4"/>
                </a:solidFill>
              </a:rPr>
              <a:t>LaTeX</a:t>
            </a:r>
          </a:p>
          <a:p>
            <a:r>
              <a:rPr lang="en-US" b="1" dirty="0">
                <a:solidFill>
                  <a:schemeClr val="accent4"/>
                </a:solidFill>
              </a:rPr>
              <a:t>XML</a:t>
            </a:r>
          </a:p>
          <a:p>
            <a:r>
              <a:rPr lang="en-US" b="1" dirty="0">
                <a:solidFill>
                  <a:schemeClr val="accent4"/>
                </a:solidFill>
              </a:rPr>
              <a:t>JSON</a:t>
            </a:r>
          </a:p>
          <a:p>
            <a:r>
              <a:rPr lang="en-US" b="1" dirty="0">
                <a:solidFill>
                  <a:schemeClr val="accent1"/>
                </a:solidFill>
              </a:rPr>
              <a:t>Ladder Logic</a:t>
            </a:r>
          </a:p>
          <a:p>
            <a:r>
              <a:rPr lang="en-US" b="1" dirty="0">
                <a:solidFill>
                  <a:schemeClr val="accent4"/>
                </a:solidFill>
              </a:rPr>
              <a:t>YAML</a:t>
            </a:r>
          </a:p>
          <a:p>
            <a:r>
              <a:rPr lang="en-US" b="1" dirty="0">
                <a:solidFill>
                  <a:schemeClr val="accent3"/>
                </a:solidFill>
              </a:rPr>
              <a:t>Batch</a:t>
            </a:r>
          </a:p>
        </p:txBody>
      </p:sp>
    </p:spTree>
    <p:extLst>
      <p:ext uri="{BB962C8B-B14F-4D97-AF65-F5344CB8AC3E}">
        <p14:creationId xmlns:p14="http://schemas.microsoft.com/office/powerpoint/2010/main" val="4165863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CA34-6565-824E-9376-0B6B7998CEEC}"/>
              </a:ext>
            </a:extLst>
          </p:cNvPr>
          <p:cNvSpPr>
            <a:spLocks noGrp="1"/>
          </p:cNvSpPr>
          <p:nvPr>
            <p:ph type="title"/>
          </p:nvPr>
        </p:nvSpPr>
        <p:spPr/>
        <p:txBody>
          <a:bodyPr/>
          <a:lstStyle/>
          <a:p>
            <a:r>
              <a:rPr lang="en-US" dirty="0"/>
              <a:t>Purpose Behind the Languages</a:t>
            </a:r>
          </a:p>
        </p:txBody>
      </p:sp>
      <p:sp>
        <p:nvSpPr>
          <p:cNvPr id="8" name="Content Placeholder 7">
            <a:extLst>
              <a:ext uri="{FF2B5EF4-FFF2-40B4-BE49-F238E27FC236}">
                <a16:creationId xmlns:a16="http://schemas.microsoft.com/office/drawing/2014/main" id="{1CC9182F-735B-0B43-89A2-E34E37DEBC82}"/>
              </a:ext>
            </a:extLst>
          </p:cNvPr>
          <p:cNvSpPr>
            <a:spLocks noGrp="1"/>
          </p:cNvSpPr>
          <p:nvPr>
            <p:ph idx="1"/>
          </p:nvPr>
        </p:nvSpPr>
        <p:spPr/>
        <p:txBody>
          <a:bodyPr/>
          <a:lstStyle/>
          <a:p>
            <a:r>
              <a:rPr lang="en-US" dirty="0">
                <a:solidFill>
                  <a:schemeClr val="accent1"/>
                </a:solidFill>
              </a:rPr>
              <a:t>C++ </a:t>
            </a:r>
            <a:r>
              <a:rPr lang="en-US" dirty="0"/>
              <a:t>–</a:t>
            </a:r>
            <a:r>
              <a:rPr lang="en-US" dirty="0">
                <a:solidFill>
                  <a:schemeClr val="accent1"/>
                </a:solidFill>
              </a:rPr>
              <a:t> </a:t>
            </a:r>
            <a:r>
              <a:rPr lang="en-US" dirty="0"/>
              <a:t> General Purpose, High Performance | ex. Game Engines, Desktop Apps (Adobe Photoshop, Chrome)</a:t>
            </a:r>
          </a:p>
          <a:p>
            <a:r>
              <a:rPr lang="en-US" dirty="0">
                <a:solidFill>
                  <a:schemeClr val="accent1"/>
                </a:solidFill>
              </a:rPr>
              <a:t>C </a:t>
            </a:r>
            <a:r>
              <a:rPr lang="en-US" dirty="0"/>
              <a:t>– General Purpose, High Performance, Light Weight | ex. Linux OS, macOS, Integrated Circuits, Drivers</a:t>
            </a:r>
          </a:p>
          <a:p>
            <a:r>
              <a:rPr lang="en-US" dirty="0">
                <a:solidFill>
                  <a:schemeClr val="accent1"/>
                </a:solidFill>
              </a:rPr>
              <a:t>Java</a:t>
            </a:r>
            <a:r>
              <a:rPr lang="en-US" dirty="0"/>
              <a:t> – General Purpose, Multiplatform | ex. Minecraft, Server Apps, Android Apps</a:t>
            </a:r>
          </a:p>
          <a:p>
            <a:r>
              <a:rPr lang="en-US" dirty="0">
                <a:solidFill>
                  <a:schemeClr val="accent1"/>
                </a:solidFill>
              </a:rPr>
              <a:t>C# </a:t>
            </a:r>
            <a:r>
              <a:rPr lang="en-US" dirty="0"/>
              <a:t>– General Purpose, Windows Platform | ex. Unity Games,  Server Apps, </a:t>
            </a:r>
            <a:r>
              <a:rPr lang="en-US" dirty="0" err="1"/>
              <a:t>StackOverflow</a:t>
            </a:r>
            <a:endParaRPr lang="en-US" dirty="0"/>
          </a:p>
        </p:txBody>
      </p:sp>
      <p:sp>
        <p:nvSpPr>
          <p:cNvPr id="4" name="Slide Number Placeholder 3">
            <a:extLst>
              <a:ext uri="{FF2B5EF4-FFF2-40B4-BE49-F238E27FC236}">
                <a16:creationId xmlns:a16="http://schemas.microsoft.com/office/drawing/2014/main" id="{7032FA6D-E10A-904F-8FB0-36FF2A9DE7BE}"/>
              </a:ext>
            </a:extLst>
          </p:cNvPr>
          <p:cNvSpPr>
            <a:spLocks noGrp="1"/>
          </p:cNvSpPr>
          <p:nvPr>
            <p:ph type="sldNum" sz="quarter" idx="10"/>
          </p:nvPr>
        </p:nvSpPr>
        <p:spPr/>
        <p:txBody>
          <a:bodyPr/>
          <a:lstStyle/>
          <a:p>
            <a:fld id="{5F354096-3930-CE4C-A3BB-4D83887FFD80}" type="slidenum">
              <a:rPr lang="en-US" altLang="en-US" smtClean="0"/>
              <a:pPr/>
              <a:t>31</a:t>
            </a:fld>
            <a:endParaRPr lang="en-US" altLang="en-US" dirty="0"/>
          </a:p>
        </p:txBody>
      </p:sp>
    </p:spTree>
    <p:extLst>
      <p:ext uri="{BB962C8B-B14F-4D97-AF65-F5344CB8AC3E}">
        <p14:creationId xmlns:p14="http://schemas.microsoft.com/office/powerpoint/2010/main" val="2958030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87CD-1209-F74A-9DEF-8F8AD5A1D6D9}"/>
              </a:ext>
            </a:extLst>
          </p:cNvPr>
          <p:cNvSpPr>
            <a:spLocks noGrp="1"/>
          </p:cNvSpPr>
          <p:nvPr>
            <p:ph type="title"/>
          </p:nvPr>
        </p:nvSpPr>
        <p:spPr/>
        <p:txBody>
          <a:bodyPr/>
          <a:lstStyle/>
          <a:p>
            <a:r>
              <a:rPr lang="en-US" dirty="0"/>
              <a:t>Purpose Behind the Languages</a:t>
            </a:r>
          </a:p>
        </p:txBody>
      </p:sp>
      <p:sp>
        <p:nvSpPr>
          <p:cNvPr id="3" name="Content Placeholder 2">
            <a:extLst>
              <a:ext uri="{FF2B5EF4-FFF2-40B4-BE49-F238E27FC236}">
                <a16:creationId xmlns:a16="http://schemas.microsoft.com/office/drawing/2014/main" id="{9C6DEC58-8A6B-294A-8EFF-7AA5835BFE98}"/>
              </a:ext>
            </a:extLst>
          </p:cNvPr>
          <p:cNvSpPr>
            <a:spLocks noGrp="1"/>
          </p:cNvSpPr>
          <p:nvPr>
            <p:ph idx="1"/>
          </p:nvPr>
        </p:nvSpPr>
        <p:spPr/>
        <p:txBody>
          <a:bodyPr/>
          <a:lstStyle/>
          <a:p>
            <a:r>
              <a:rPr lang="en-US" dirty="0">
                <a:solidFill>
                  <a:schemeClr val="accent1"/>
                </a:solidFill>
              </a:rPr>
              <a:t>Swift</a:t>
            </a:r>
            <a:r>
              <a:rPr lang="en-US"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4"/>
                </a:solidFill>
              </a:rPr>
              <a:t>XML</a:t>
            </a:r>
            <a:r>
              <a:rPr lang="en-US" dirty="0"/>
              <a:t> – Human and Machine-readable file format for data sharing between apps</a:t>
            </a:r>
          </a:p>
        </p:txBody>
      </p:sp>
      <p:sp>
        <p:nvSpPr>
          <p:cNvPr id="4" name="Slide Number Placeholder 3">
            <a:extLst>
              <a:ext uri="{FF2B5EF4-FFF2-40B4-BE49-F238E27FC236}">
                <a16:creationId xmlns:a16="http://schemas.microsoft.com/office/drawing/2014/main" id="{DA19C892-B2BF-754D-910D-8FEAF304FD07}"/>
              </a:ext>
            </a:extLst>
          </p:cNvPr>
          <p:cNvSpPr>
            <a:spLocks noGrp="1"/>
          </p:cNvSpPr>
          <p:nvPr>
            <p:ph type="sldNum" sz="quarter" idx="10"/>
          </p:nvPr>
        </p:nvSpPr>
        <p:spPr/>
        <p:txBody>
          <a:bodyPr/>
          <a:lstStyle/>
          <a:p>
            <a:pPr>
              <a:defRPr/>
            </a:pPr>
            <a:fld id="{5F354096-3930-CE4C-A3BB-4D83887FFD80}" type="slidenum">
              <a:rPr lang="en-US" altLang="en-US" smtClean="0"/>
              <a:pPr>
                <a:defRPr/>
              </a:pPr>
              <a:t>32</a:t>
            </a:fld>
            <a:endParaRPr lang="en-US" altLang="en-US" dirty="0"/>
          </a:p>
        </p:txBody>
      </p:sp>
    </p:spTree>
    <p:extLst>
      <p:ext uri="{BB962C8B-B14F-4D97-AF65-F5344CB8AC3E}">
        <p14:creationId xmlns:p14="http://schemas.microsoft.com/office/powerpoint/2010/main" val="2699207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152A-E4E7-1E49-B784-AA75CC3B4736}"/>
              </a:ext>
            </a:extLst>
          </p:cNvPr>
          <p:cNvSpPr>
            <a:spLocks noGrp="1"/>
          </p:cNvSpPr>
          <p:nvPr>
            <p:ph type="title"/>
          </p:nvPr>
        </p:nvSpPr>
        <p:spPr/>
        <p:txBody>
          <a:bodyPr/>
          <a:lstStyle/>
          <a:p>
            <a:r>
              <a:rPr lang="en-US" dirty="0"/>
              <a:t>Programming Examples – Hello World</a:t>
            </a:r>
          </a:p>
        </p:txBody>
      </p:sp>
      <p:sp>
        <p:nvSpPr>
          <p:cNvPr id="3" name="Content Placeholder 2">
            <a:extLst>
              <a:ext uri="{FF2B5EF4-FFF2-40B4-BE49-F238E27FC236}">
                <a16:creationId xmlns:a16="http://schemas.microsoft.com/office/drawing/2014/main" id="{7F4E4728-9D9F-A34B-BBE8-85BC17D39583}"/>
              </a:ext>
            </a:extLst>
          </p:cNvPr>
          <p:cNvSpPr>
            <a:spLocks noGrp="1"/>
          </p:cNvSpPr>
          <p:nvPr>
            <p:ph idx="1"/>
          </p:nvPr>
        </p:nvSpPr>
        <p:spPr/>
        <p:txBody>
          <a:bodyPr/>
          <a:lstStyle/>
          <a:p>
            <a:endParaRPr lang="en-US" dirty="0">
              <a:solidFill>
                <a:schemeClr val="accent3"/>
              </a:solidFill>
            </a:endParaRPr>
          </a:p>
          <a:p>
            <a:endParaRPr lang="en-US" dirty="0"/>
          </a:p>
        </p:txBody>
      </p:sp>
      <p:sp>
        <p:nvSpPr>
          <p:cNvPr id="4" name="Slide Number Placeholder 3">
            <a:extLst>
              <a:ext uri="{FF2B5EF4-FFF2-40B4-BE49-F238E27FC236}">
                <a16:creationId xmlns:a16="http://schemas.microsoft.com/office/drawing/2014/main" id="{3C78E332-C0C3-2B44-B938-3B497B105BD8}"/>
              </a:ext>
            </a:extLst>
          </p:cNvPr>
          <p:cNvSpPr>
            <a:spLocks noGrp="1"/>
          </p:cNvSpPr>
          <p:nvPr>
            <p:ph type="sldNum" sz="quarter" idx="10"/>
          </p:nvPr>
        </p:nvSpPr>
        <p:spPr/>
        <p:txBody>
          <a:bodyPr/>
          <a:lstStyle/>
          <a:p>
            <a:pPr>
              <a:defRPr/>
            </a:pPr>
            <a:fld id="{5F354096-3930-CE4C-A3BB-4D83887FFD80}" type="slidenum">
              <a:rPr lang="en-US" altLang="en-US" smtClean="0"/>
              <a:pPr>
                <a:defRPr/>
              </a:pPr>
              <a:t>33</a:t>
            </a:fld>
            <a:endParaRPr lang="en-US" altLang="en-US" dirty="0"/>
          </a:p>
        </p:txBody>
      </p:sp>
      <p:sp>
        <p:nvSpPr>
          <p:cNvPr id="5" name="Content Placeholder 2">
            <a:extLst>
              <a:ext uri="{FF2B5EF4-FFF2-40B4-BE49-F238E27FC236}">
                <a16:creationId xmlns:a16="http://schemas.microsoft.com/office/drawing/2014/main" id="{063A5BE0-623F-D148-98FA-08F18F67197F}"/>
              </a:ext>
            </a:extLst>
          </p:cNvPr>
          <p:cNvSpPr txBox="1">
            <a:spLocks/>
          </p:cNvSpPr>
          <p:nvPr/>
        </p:nvSpPr>
        <p:spPr bwMode="auto">
          <a:xfrm>
            <a:off x="135731" y="2091849"/>
            <a:ext cx="8963819" cy="3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C++</a:t>
            </a:r>
            <a:endParaRPr lang="en-US" sz="1800" dirty="0"/>
          </a:p>
          <a:p>
            <a:pPr marL="0" indent="0">
              <a:buFont typeface="Arial" panose="020B0604020202020204" pitchFamily="34" charset="0"/>
              <a:buNone/>
            </a:pPr>
            <a:r>
              <a:rPr lang="en-US" sz="1400" dirty="0">
                <a:solidFill>
                  <a:srgbClr val="859900"/>
                </a:solidFill>
                <a:latin typeface="Consolas" panose="020B0609020204030204" pitchFamily="49" charset="0"/>
              </a:rPr>
              <a:t>#include</a:t>
            </a:r>
            <a:r>
              <a:rPr lang="en-US" sz="1400" dirty="0">
                <a:solidFill>
                  <a:srgbClr val="B58900"/>
                </a:solidFill>
                <a:latin typeface="Consolas" panose="020B0609020204030204" pitchFamily="49" charset="0"/>
              </a:rPr>
              <a:t> </a:t>
            </a:r>
            <a:r>
              <a:rPr lang="en-US" sz="1400" dirty="0">
                <a:solidFill>
                  <a:srgbClr val="2AA198"/>
                </a:solidFill>
                <a:latin typeface="Consolas" panose="020B0609020204030204" pitchFamily="49" charset="0"/>
              </a:rPr>
              <a:t>&lt;iostream&gt;</a:t>
            </a:r>
            <a:br>
              <a:rPr lang="en-US" sz="1400" dirty="0">
                <a:solidFill>
                  <a:srgbClr val="BBBBBB"/>
                </a:solidFill>
                <a:latin typeface="Consolas" panose="020B0609020204030204" pitchFamily="49" charset="0"/>
              </a:rPr>
            </a:b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char</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err="1">
                <a:solidFill>
                  <a:srgbClr val="BBBBBB"/>
                </a:solidFill>
                <a:latin typeface="Consolas" panose="020B0609020204030204" pitchFamily="49" charset="0"/>
              </a:rPr>
              <a:t>argv</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char</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“Hello World!”;</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cout</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endl</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return</a:t>
            </a:r>
            <a:r>
              <a:rPr lang="en-US" sz="1400" dirty="0">
                <a:solidFill>
                  <a:srgbClr val="BBBBBB"/>
                </a:solidFill>
                <a:latin typeface="Consolas" panose="020B0609020204030204" pitchFamily="49" charset="0"/>
              </a:rPr>
              <a:t> </a:t>
            </a:r>
            <a:r>
              <a:rPr lang="en-US" sz="1400" dirty="0">
                <a:solidFill>
                  <a:srgbClr val="D33682"/>
                </a:solidFill>
                <a:latin typeface="Consolas" panose="020B0609020204030204" pitchFamily="49" charset="0"/>
              </a:rPr>
              <a:t>0</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800" dirty="0"/>
          </a:p>
          <a:p>
            <a:pPr marL="0" indent="0">
              <a:buFont typeface="Arial" panose="020B0604020202020204" pitchFamily="34" charset="0"/>
              <a:buNone/>
            </a:pPr>
            <a:r>
              <a:rPr lang="en-US" sz="2000" dirty="0"/>
              <a:t>Java</a:t>
            </a:r>
          </a:p>
          <a:p>
            <a:pPr marL="0" indent="0">
              <a:lnSpc>
                <a:spcPct val="200000"/>
              </a:lnSpc>
              <a:spcBef>
                <a:spcPts val="0"/>
              </a:spcBef>
              <a:buFont typeface="Arial" panose="020B0604020202020204" pitchFamily="34" charset="0"/>
              <a:buNone/>
            </a:pPr>
            <a:r>
              <a:rPr lang="en-US" sz="1400" dirty="0">
                <a:solidFill>
                  <a:srgbClr val="93A1A1"/>
                </a:solidFill>
                <a:latin typeface="Consolas" panose="020B0609020204030204" pitchFamily="49" charset="0"/>
              </a:rPr>
              <a:t>class</a:t>
            </a:r>
            <a:r>
              <a:rPr lang="en-US" sz="1400" dirty="0">
                <a:solidFill>
                  <a:srgbClr val="BBBBBB"/>
                </a:solidFill>
                <a:latin typeface="Consolas" panose="020B0609020204030204" pitchFamily="49" charset="0"/>
              </a:rPr>
              <a:t> </a:t>
            </a:r>
            <a:r>
              <a:rPr lang="en-US" sz="1400" dirty="0">
                <a:solidFill>
                  <a:schemeClr val="accent4"/>
                </a:solidFill>
                <a:latin typeface="Consolas" panose="020B0609020204030204" pitchFamily="49" charset="0"/>
              </a:rPr>
              <a:t>HelloWorld </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private</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public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static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 {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out</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println</a:t>
            </a:r>
            <a:r>
              <a:rPr lang="en-US" sz="1400" dirty="0">
                <a:solidFill>
                  <a:srgbClr val="BBBBBB"/>
                </a:solidFill>
                <a:latin typeface="Consolas" panose="020B0609020204030204" pitchFamily="49" charset="0"/>
              </a:rPr>
              <a:t>(</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3884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3C-8B2A-8945-8158-8228E23942D5}"/>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278832C2-C24E-FC42-A9F5-EC8ADD55B138}"/>
              </a:ext>
            </a:extLst>
          </p:cNvPr>
          <p:cNvSpPr>
            <a:spLocks noGrp="1"/>
          </p:cNvSpPr>
          <p:nvPr>
            <p:ph type="sldNum" sz="quarter" idx="11"/>
          </p:nvPr>
        </p:nvSpPr>
        <p:spPr/>
        <p:txBody>
          <a:bodyPr/>
          <a:lstStyle/>
          <a:p>
            <a:pPr>
              <a:defRPr/>
            </a:pPr>
            <a:fld id="{1C9BC5E3-E1F4-F54C-A5F7-994CEC1DE955}" type="slidenum">
              <a:rPr lang="en-US" altLang="en-US" smtClean="0"/>
              <a:pPr>
                <a:defRPr/>
              </a:pPr>
              <a:t>34</a:t>
            </a:fld>
            <a:endParaRPr lang="en-US" altLang="en-US" dirty="0"/>
          </a:p>
        </p:txBody>
      </p:sp>
      <p:sp>
        <p:nvSpPr>
          <p:cNvPr id="4" name="Content Placeholder 2">
            <a:extLst>
              <a:ext uri="{FF2B5EF4-FFF2-40B4-BE49-F238E27FC236}">
                <a16:creationId xmlns:a16="http://schemas.microsoft.com/office/drawing/2014/main" id="{5C98566E-F086-0845-AA7C-E902B9A474F0}"/>
              </a:ext>
            </a:extLst>
          </p:cNvPr>
          <p:cNvSpPr txBox="1">
            <a:spLocks/>
          </p:cNvSpPr>
          <p:nvPr/>
        </p:nvSpPr>
        <p:spPr>
          <a:xfrm>
            <a:off x="135731" y="1855787"/>
            <a:ext cx="9008269" cy="4398201"/>
          </a:xfrm>
          <a:prstGeom prst="rect">
            <a:avLst/>
          </a:prstGeom>
        </p:spPr>
        <p:txBody>
          <a:bodyPr numCol="2">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200" dirty="0"/>
              <a:t>C#</a:t>
            </a:r>
            <a:endParaRPr lang="en-US" sz="2800" dirty="0"/>
          </a:p>
          <a:p>
            <a:pPr marL="0" indent="0">
              <a:lnSpc>
                <a:spcPct val="200000"/>
              </a:lnSpc>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System</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Collections</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Generic</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Text</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br>
              <a:rPr lang="en-US" sz="1400" dirty="0">
                <a:solidFill>
                  <a:srgbClr val="BBBBBB"/>
                </a:solidFill>
                <a:latin typeface="Consolas" panose="020B0609020204030204" pitchFamily="49" charset="0"/>
              </a:rPr>
            </a:br>
            <a:r>
              <a:rPr lang="en-US" sz="1400" dirty="0">
                <a:solidFill>
                  <a:srgbClr val="859900"/>
                </a:solidFill>
                <a:latin typeface="Consolas" panose="020B0609020204030204" pitchFamily="49" charset="0"/>
              </a:rPr>
              <a:t>namespace</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ConsoleApplication1</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class</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HelloWorld</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static</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859900"/>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Console</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WriteLine</a:t>
            </a:r>
            <a:r>
              <a:rPr lang="en-US" sz="1400" dirty="0">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endParaRPr lang="en-US" sz="40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X86 Assembly</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a:t>
            </a:r>
            <a:r>
              <a:rPr lang="en-US" sz="1200" dirty="0">
                <a:solidFill>
                  <a:srgbClr val="D33682"/>
                </a:solidFill>
                <a:latin typeface="Consolas" panose="020B0609020204030204" pitchFamily="49" charset="0"/>
              </a:rPr>
              <a:t>486</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.model flat, </a:t>
            </a:r>
            <a:r>
              <a:rPr lang="en-US" sz="1200" dirty="0" err="1">
                <a:solidFill>
                  <a:srgbClr val="BBBBBB"/>
                </a:solidFill>
                <a:latin typeface="Consolas" panose="020B0609020204030204" pitchFamily="49" charset="0"/>
              </a:rPr>
              <a:t>stdcall</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.stack </a:t>
            </a:r>
            <a:r>
              <a:rPr lang="en-US" sz="1200" dirty="0">
                <a:solidFill>
                  <a:srgbClr val="D33682"/>
                </a:solidFill>
                <a:latin typeface="Consolas" panose="020B0609020204030204" pitchFamily="49" charset="0"/>
              </a:rPr>
              <a:t>100h</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option </a:t>
            </a:r>
            <a:r>
              <a:rPr lang="en-US" sz="1200" dirty="0" err="1">
                <a:solidFill>
                  <a:srgbClr val="BBBBBB"/>
                </a:solidFill>
                <a:latin typeface="Consolas" panose="020B0609020204030204" pitchFamily="49" charset="0"/>
              </a:rPr>
              <a:t>casemap</a:t>
            </a:r>
            <a:r>
              <a:rPr lang="en-US" sz="1200" dirty="0">
                <a:solidFill>
                  <a:srgbClr val="BBBBBB"/>
                </a:solidFill>
                <a:latin typeface="Consolas" panose="020B0609020204030204" pitchFamily="49" charset="0"/>
              </a:rPr>
              <a:t> :none</a:t>
            </a:r>
          </a:p>
          <a:p>
            <a:pPr marL="0" indent="0">
              <a:spcBef>
                <a:spcPts val="0"/>
              </a:spcBef>
              <a:buFont typeface="Arial" panose="020B0604020202020204" pitchFamily="34" charset="0"/>
              <a:buNone/>
            </a:pP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ExitProcess</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dwExitCode:</a:t>
            </a:r>
            <a:r>
              <a:rPr lang="en-US" sz="1200" dirty="0" err="1">
                <a:solidFill>
                  <a:srgbClr val="859900"/>
                </a:solidFill>
                <a:latin typeface="Consolas" panose="020B0609020204030204" pitchFamily="49" charset="0"/>
              </a:rPr>
              <a:t>dword</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bChar:</a:t>
            </a:r>
            <a:r>
              <a:rPr lang="en-US" sz="1200" dirty="0" err="1">
                <a:solidFill>
                  <a:srgbClr val="859900"/>
                </a:solidFill>
                <a:latin typeface="Consolas" panose="020B0609020204030204" pitchFamily="49" charset="0"/>
              </a:rPr>
              <a:t>byte</a:t>
            </a:r>
            <a:r>
              <a:rPr lang="en-US" sz="1200" i="1" dirty="0">
                <a:solidFill>
                  <a:srgbClr val="657B83"/>
                </a:solidFill>
                <a:latin typeface="Consolas" panose="020B0609020204030204" pitchFamily="49" charset="0"/>
              </a:rPr>
              <a:t>; </a:t>
            </a: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.data</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strMyString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"Hello World",</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.code</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PROC</a:t>
            </a: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ecx</a:t>
            </a:r>
            <a:r>
              <a:rPr lang="en-US" sz="1200" dirty="0">
                <a:solidFill>
                  <a:srgbClr val="BBBBBB"/>
                </a:solidFill>
                <a:latin typeface="Consolas" panose="020B0609020204030204" pitchFamily="49" charset="0"/>
              </a:rPr>
              <a:t>, LENGTHOF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r>
              <a:rPr lang="en-US" sz="1200" dirty="0">
                <a:solidFill>
                  <a:srgbClr val="BBBBBB"/>
                </a:solidFill>
                <a:latin typeface="Consolas" panose="020B0609020204030204" pitchFamily="49" charset="0"/>
              </a:rPr>
              <a:t>, OFFSET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268BD2"/>
                </a:solidFill>
                <a:latin typeface="Consolas" panose="020B0609020204030204" pitchFamily="49" charset="0"/>
              </a:rPr>
              <a:t>L1:</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PTR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a:t>
            </a:r>
            <a:r>
              <a:rPr lang="en-US" sz="1200" dirty="0" err="1">
                <a:solidFill>
                  <a:srgbClr val="859900"/>
                </a:solidFill>
                <a:latin typeface="Consolas" panose="020B0609020204030204" pitchFamily="49" charset="0"/>
              </a:rPr>
              <a:t>inc</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loop</a:t>
            </a:r>
            <a:r>
              <a:rPr lang="en-US" sz="1200" dirty="0">
                <a:solidFill>
                  <a:srgbClr val="BBBBBB"/>
                </a:solidFill>
                <a:latin typeface="Consolas" panose="020B0609020204030204" pitchFamily="49" charset="0"/>
              </a:rPr>
              <a:t> L1</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ExitProcess,</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ENDP</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677303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C646-DCBF-1D41-A215-2E00F380E2E1}"/>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D4101D11-1B63-EC41-A89F-E11247C13195}"/>
              </a:ext>
            </a:extLst>
          </p:cNvPr>
          <p:cNvSpPr>
            <a:spLocks noGrp="1"/>
          </p:cNvSpPr>
          <p:nvPr>
            <p:ph type="sldNum" sz="quarter" idx="11"/>
          </p:nvPr>
        </p:nvSpPr>
        <p:spPr/>
        <p:txBody>
          <a:bodyPr/>
          <a:lstStyle/>
          <a:p>
            <a:pPr>
              <a:defRPr/>
            </a:pPr>
            <a:fld id="{1C9BC5E3-E1F4-F54C-A5F7-994CEC1DE955}" type="slidenum">
              <a:rPr lang="en-US" altLang="en-US" smtClean="0"/>
              <a:pPr>
                <a:defRPr/>
              </a:pPr>
              <a:t>35</a:t>
            </a:fld>
            <a:endParaRPr lang="en-US" altLang="en-US" dirty="0"/>
          </a:p>
        </p:txBody>
      </p:sp>
      <p:sp>
        <p:nvSpPr>
          <p:cNvPr id="4" name="Content Placeholder 2">
            <a:extLst>
              <a:ext uri="{FF2B5EF4-FFF2-40B4-BE49-F238E27FC236}">
                <a16:creationId xmlns:a16="http://schemas.microsoft.com/office/drawing/2014/main" id="{982805D0-EBFD-8246-A2A7-D27AD39F6A10}"/>
              </a:ext>
            </a:extLst>
          </p:cNvPr>
          <p:cNvSpPr txBox="1">
            <a:spLocks/>
          </p:cNvSpPr>
          <p:nvPr/>
        </p:nvSpPr>
        <p:spPr>
          <a:xfrm>
            <a:off x="556815" y="1920271"/>
            <a:ext cx="8030369" cy="3017457"/>
          </a:xfrm>
          <a:prstGeom prst="rect">
            <a:avLst/>
          </a:prstGeom>
        </p:spPr>
        <p:txBody>
          <a:bodyPr numCol="2">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JavaScript</a:t>
            </a:r>
            <a:endParaRPr lang="en-US" dirty="0"/>
          </a:p>
          <a:p>
            <a:pPr marL="0" indent="0">
              <a:buFont typeface="Arial" panose="020B0604020202020204" pitchFamily="34" charset="0"/>
              <a:buNone/>
            </a:pP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800" dirty="0" err="1">
                <a:solidFill>
                  <a:srgbClr val="859900"/>
                </a:solidFill>
                <a:latin typeface="Consolas" panose="020B0609020204030204" pitchFamily="49" charset="0"/>
              </a:rPr>
              <a:t>console</a:t>
            </a:r>
            <a:r>
              <a:rPr lang="en-US" sz="1800" dirty="0" err="1">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2800" dirty="0"/>
              <a:t>Python</a:t>
            </a:r>
          </a:p>
          <a:p>
            <a:pPr marL="0" indent="0">
              <a:buFont typeface="Arial" panose="020B0604020202020204" pitchFamily="34" charset="0"/>
              <a:buNone/>
            </a:pP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a:t>
            </a: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588079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46B3-5047-C840-8707-A1D208A470D0}"/>
              </a:ext>
            </a:extLst>
          </p:cNvPr>
          <p:cNvSpPr>
            <a:spLocks noGrp="1"/>
          </p:cNvSpPr>
          <p:nvPr>
            <p:ph type="title"/>
          </p:nvPr>
        </p:nvSpPr>
        <p:spPr/>
        <p:txBody>
          <a:bodyPr/>
          <a:lstStyle/>
          <a:p>
            <a:r>
              <a:rPr lang="en-US" dirty="0"/>
              <a:t>Programming Language Types</a:t>
            </a:r>
          </a:p>
        </p:txBody>
      </p:sp>
      <p:sp>
        <p:nvSpPr>
          <p:cNvPr id="3" name="Slide Number Placeholder 2">
            <a:extLst>
              <a:ext uri="{FF2B5EF4-FFF2-40B4-BE49-F238E27FC236}">
                <a16:creationId xmlns:a16="http://schemas.microsoft.com/office/drawing/2014/main" id="{D818A0B3-6A74-4C49-A642-4DD71BBA4402}"/>
              </a:ext>
            </a:extLst>
          </p:cNvPr>
          <p:cNvSpPr>
            <a:spLocks noGrp="1"/>
          </p:cNvSpPr>
          <p:nvPr>
            <p:ph type="sldNum" sz="quarter" idx="11"/>
          </p:nvPr>
        </p:nvSpPr>
        <p:spPr/>
        <p:txBody>
          <a:bodyPr/>
          <a:lstStyle/>
          <a:p>
            <a:pPr>
              <a:defRPr/>
            </a:pPr>
            <a:fld id="{1C9BC5E3-E1F4-F54C-A5F7-994CEC1DE955}" type="slidenum">
              <a:rPr lang="en-US" altLang="en-US" smtClean="0"/>
              <a:pPr>
                <a:defRPr/>
              </a:pPr>
              <a:t>36</a:t>
            </a:fld>
            <a:endParaRPr lang="en-US" altLang="en-US" dirty="0"/>
          </a:p>
        </p:txBody>
      </p:sp>
      <p:sp>
        <p:nvSpPr>
          <p:cNvPr id="4" name="Content Placeholder 2">
            <a:extLst>
              <a:ext uri="{FF2B5EF4-FFF2-40B4-BE49-F238E27FC236}">
                <a16:creationId xmlns:a16="http://schemas.microsoft.com/office/drawing/2014/main" id="{45579627-7F90-C548-8648-9F4A1EB601F7}"/>
              </a:ext>
            </a:extLst>
          </p:cNvPr>
          <p:cNvSpPr txBox="1">
            <a:spLocks/>
          </p:cNvSpPr>
          <p:nvPr/>
        </p:nvSpPr>
        <p:spPr>
          <a:xfrm>
            <a:off x="135731" y="1957387"/>
            <a:ext cx="8963819" cy="3541714"/>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78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CE-98CC-4244-951A-902D2A03E7E5}"/>
              </a:ext>
            </a:extLst>
          </p:cNvPr>
          <p:cNvSpPr>
            <a:spLocks noGrp="1"/>
          </p:cNvSpPr>
          <p:nvPr>
            <p:ph type="title"/>
          </p:nvPr>
        </p:nvSpPr>
        <p:spPr/>
        <p:txBody>
          <a:bodyPr/>
          <a:lstStyle/>
          <a:p>
            <a:r>
              <a:rPr lang="en-US" dirty="0"/>
              <a:t>Requirement 3b – Programmed Devices</a:t>
            </a:r>
          </a:p>
        </p:txBody>
      </p:sp>
      <p:sp>
        <p:nvSpPr>
          <p:cNvPr id="3" name="Slide Number Placeholder 2">
            <a:extLst>
              <a:ext uri="{FF2B5EF4-FFF2-40B4-BE49-F238E27FC236}">
                <a16:creationId xmlns:a16="http://schemas.microsoft.com/office/drawing/2014/main" id="{BC4AFEBF-65F4-AC48-876D-3A7C1A478881}"/>
              </a:ext>
            </a:extLst>
          </p:cNvPr>
          <p:cNvSpPr>
            <a:spLocks noGrp="1"/>
          </p:cNvSpPr>
          <p:nvPr>
            <p:ph type="sldNum" sz="quarter" idx="10"/>
          </p:nvPr>
        </p:nvSpPr>
        <p:spPr/>
        <p:txBody>
          <a:bodyPr/>
          <a:lstStyle/>
          <a:p>
            <a:pPr>
              <a:defRPr/>
            </a:pPr>
            <a:fld id="{7943440A-1C53-6245-9BA8-9527BDD5BAB8}" type="slidenum">
              <a:rPr lang="en-US" altLang="en-US" smtClean="0"/>
              <a:pPr>
                <a:defRPr/>
              </a:pPr>
              <a:t>37</a:t>
            </a:fld>
            <a:endParaRPr lang="en-US" altLang="en-US" dirty="0"/>
          </a:p>
        </p:txBody>
      </p:sp>
    </p:spTree>
    <p:extLst>
      <p:ext uri="{BB962C8B-B14F-4D97-AF65-F5344CB8AC3E}">
        <p14:creationId xmlns:p14="http://schemas.microsoft.com/office/powerpoint/2010/main" val="209559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E31B-C09E-964F-B214-F35E7D50C100}"/>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240386AB-9262-EC46-A60B-3E3504C87C45}"/>
              </a:ext>
            </a:extLst>
          </p:cNvPr>
          <p:cNvSpPr>
            <a:spLocks noGrp="1"/>
          </p:cNvSpPr>
          <p:nvPr>
            <p:ph idx="1"/>
          </p:nvPr>
        </p:nvSpPr>
        <p:spPr/>
        <p:txBody>
          <a:bodyPr/>
          <a:lstStyle/>
          <a:p>
            <a:r>
              <a:rPr lang="en-US" dirty="0"/>
              <a:t>Name 3</a:t>
            </a:r>
          </a:p>
          <a:p>
            <a:pPr lvl="1"/>
            <a:r>
              <a:rPr lang="en-US" dirty="0"/>
              <a:t>Examples of what they are programmed to do</a:t>
            </a:r>
          </a:p>
          <a:p>
            <a:pPr lvl="1"/>
            <a:r>
              <a:rPr lang="en-US" dirty="0"/>
              <a:t>Guess what languages used</a:t>
            </a:r>
          </a:p>
        </p:txBody>
      </p:sp>
      <p:sp>
        <p:nvSpPr>
          <p:cNvPr id="4" name="Slide Number Placeholder 3">
            <a:extLst>
              <a:ext uri="{FF2B5EF4-FFF2-40B4-BE49-F238E27FC236}">
                <a16:creationId xmlns:a16="http://schemas.microsoft.com/office/drawing/2014/main" id="{653D5555-C0D0-4244-8716-36F369C15241}"/>
              </a:ext>
            </a:extLst>
          </p:cNvPr>
          <p:cNvSpPr>
            <a:spLocks noGrp="1"/>
          </p:cNvSpPr>
          <p:nvPr>
            <p:ph type="sldNum" sz="quarter" idx="10"/>
          </p:nvPr>
        </p:nvSpPr>
        <p:spPr/>
        <p:txBody>
          <a:bodyPr/>
          <a:lstStyle/>
          <a:p>
            <a:pPr>
              <a:defRPr/>
            </a:pPr>
            <a:fld id="{5F354096-3930-CE4C-A3BB-4D83887FFD80}" type="slidenum">
              <a:rPr lang="en-US" altLang="en-US" smtClean="0"/>
              <a:pPr>
                <a:defRPr/>
              </a:pPr>
              <a:t>38</a:t>
            </a:fld>
            <a:endParaRPr lang="en-US" altLang="en-US" dirty="0"/>
          </a:p>
        </p:txBody>
      </p:sp>
    </p:spTree>
    <p:extLst>
      <p:ext uri="{BB962C8B-B14F-4D97-AF65-F5344CB8AC3E}">
        <p14:creationId xmlns:p14="http://schemas.microsoft.com/office/powerpoint/2010/main" val="2763365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EE4-26FC-E64D-A1E2-8F8C0B941690}"/>
              </a:ext>
            </a:extLst>
          </p:cNvPr>
          <p:cNvSpPr>
            <a:spLocks noGrp="1"/>
          </p:cNvSpPr>
          <p:nvPr>
            <p:ph type="title"/>
          </p:nvPr>
        </p:nvSpPr>
        <p:spPr/>
        <p:txBody>
          <a:bodyPr/>
          <a:lstStyle/>
          <a:p>
            <a:r>
              <a:rPr lang="en-US" dirty="0"/>
              <a:t>Requirement 4 – Intellectual Property</a:t>
            </a:r>
          </a:p>
        </p:txBody>
      </p:sp>
      <p:sp>
        <p:nvSpPr>
          <p:cNvPr id="3" name="Slide Number Placeholder 2">
            <a:extLst>
              <a:ext uri="{FF2B5EF4-FFF2-40B4-BE49-F238E27FC236}">
                <a16:creationId xmlns:a16="http://schemas.microsoft.com/office/drawing/2014/main" id="{1F73351B-6141-9547-8CFB-B5BBE1FF980E}"/>
              </a:ext>
            </a:extLst>
          </p:cNvPr>
          <p:cNvSpPr>
            <a:spLocks noGrp="1"/>
          </p:cNvSpPr>
          <p:nvPr>
            <p:ph type="sldNum" sz="quarter" idx="10"/>
          </p:nvPr>
        </p:nvSpPr>
        <p:spPr/>
        <p:txBody>
          <a:bodyPr/>
          <a:lstStyle/>
          <a:p>
            <a:pPr>
              <a:defRPr/>
            </a:pPr>
            <a:fld id="{7943440A-1C53-6245-9BA8-9527BDD5BAB8}" type="slidenum">
              <a:rPr lang="en-US" altLang="en-US" smtClean="0"/>
              <a:pPr>
                <a:defRPr/>
              </a:pPr>
              <a:t>39</a:t>
            </a:fld>
            <a:endParaRPr lang="en-US" altLang="en-US" dirty="0"/>
          </a:p>
        </p:txBody>
      </p:sp>
    </p:spTree>
    <p:extLst>
      <p:ext uri="{BB962C8B-B14F-4D97-AF65-F5344CB8AC3E}">
        <p14:creationId xmlns:p14="http://schemas.microsoft.com/office/powerpoint/2010/main" val="229220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74C7-CCF3-E444-A5A7-8E5D215986E8}"/>
              </a:ext>
            </a:extLst>
          </p:cNvPr>
          <p:cNvSpPr>
            <a:spLocks noGrp="1"/>
          </p:cNvSpPr>
          <p:nvPr>
            <p:ph type="title"/>
          </p:nvPr>
        </p:nvSpPr>
        <p:spPr/>
        <p:txBody>
          <a:bodyPr/>
          <a:lstStyle/>
          <a:p>
            <a:r>
              <a:rPr lang="en-US" dirty="0"/>
              <a:t>Requirements, cont’d</a:t>
            </a:r>
          </a:p>
        </p:txBody>
      </p:sp>
      <p:sp>
        <p:nvSpPr>
          <p:cNvPr id="3" name="Content Placeholder 2">
            <a:extLst>
              <a:ext uri="{FF2B5EF4-FFF2-40B4-BE49-F238E27FC236}">
                <a16:creationId xmlns:a16="http://schemas.microsoft.com/office/drawing/2014/main" id="{8DC23876-4A2F-F144-B235-46D6EE35C804}"/>
              </a:ext>
            </a:extLst>
          </p:cNvPr>
          <p:cNvSpPr>
            <a:spLocks noGrp="1"/>
          </p:cNvSpPr>
          <p:nvPr>
            <p:ph idx="1"/>
          </p:nvPr>
        </p:nvSpPr>
        <p:spPr/>
        <p:txBody>
          <a:bodyPr/>
          <a:lstStyle/>
          <a:p>
            <a:pPr marL="514350" indent="-457200">
              <a:buFont typeface="+mj-lt"/>
              <a:buAutoNum type="arabicPeriod" startAt="4"/>
            </a:pPr>
            <a:r>
              <a:rPr lang="en-US" dirty="0"/>
              <a:t>Intellectual property. Do the following:</a:t>
            </a:r>
          </a:p>
          <a:p>
            <a:pPr marL="914400" lvl="1" indent="-457200">
              <a:buFont typeface="+mj-lt"/>
              <a:buAutoNum type="alphaLcPeriod" startAt="3"/>
            </a:pPr>
            <a:r>
              <a:rPr lang="en-US" dirty="0"/>
              <a:t>Describe the differences between freeware, open source, and commercial software, and why it is important to respect the terms of use of each. </a:t>
            </a:r>
          </a:p>
          <a:p>
            <a:pPr marL="514350" indent="-457200">
              <a:buFont typeface="+mj-lt"/>
              <a:buAutoNum type="arabicPeriod" startAt="4"/>
            </a:pPr>
            <a:r>
              <a:rPr lang="en-US" dirty="0"/>
              <a:t>Projects. Do the following:</a:t>
            </a:r>
          </a:p>
          <a:p>
            <a:pPr marL="914400" lvl="1" indent="-457200">
              <a:buFont typeface="+mj-lt"/>
              <a:buAutoNum type="alphaLcPeriod"/>
            </a:pPr>
            <a:r>
              <a:rPr lang="en-US" dirty="0"/>
              <a:t>With your counselor’s approval, choose a sample program. Then, as a minimum, modify the code or add a function or subprogram to it. Debug and demonstrate the modified program to your counselor. </a:t>
            </a:r>
          </a:p>
        </p:txBody>
      </p:sp>
      <p:sp>
        <p:nvSpPr>
          <p:cNvPr id="4" name="Slide Number Placeholder 3">
            <a:extLst>
              <a:ext uri="{FF2B5EF4-FFF2-40B4-BE49-F238E27FC236}">
                <a16:creationId xmlns:a16="http://schemas.microsoft.com/office/drawing/2014/main" id="{09450218-316C-7341-974A-BFF940661CD3}"/>
              </a:ext>
            </a:extLst>
          </p:cNvPr>
          <p:cNvSpPr>
            <a:spLocks noGrp="1"/>
          </p:cNvSpPr>
          <p:nvPr>
            <p:ph type="sldNum" sz="quarter" idx="10"/>
          </p:nvPr>
        </p:nvSpPr>
        <p:spPr/>
        <p:txBody>
          <a:bodyPr/>
          <a:lstStyle/>
          <a:p>
            <a:pPr>
              <a:defRPr/>
            </a:pPr>
            <a:fld id="{5F354096-3930-CE4C-A3BB-4D83887FFD80}" type="slidenum">
              <a:rPr lang="en-US" altLang="en-US" smtClean="0"/>
              <a:pPr>
                <a:defRPr/>
              </a:pPr>
              <a:t>4</a:t>
            </a:fld>
            <a:endParaRPr lang="en-US" altLang="en-US" dirty="0"/>
          </a:p>
        </p:txBody>
      </p:sp>
    </p:spTree>
    <p:extLst>
      <p:ext uri="{BB962C8B-B14F-4D97-AF65-F5344CB8AC3E}">
        <p14:creationId xmlns:p14="http://schemas.microsoft.com/office/powerpoint/2010/main" val="3637997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D96B-233B-5147-9E8D-C930A9F34BE7}"/>
              </a:ext>
            </a:extLst>
          </p:cNvPr>
          <p:cNvSpPr>
            <a:spLocks noGrp="1"/>
          </p:cNvSpPr>
          <p:nvPr>
            <p:ph type="title"/>
          </p:nvPr>
        </p:nvSpPr>
        <p:spPr/>
        <p:txBody>
          <a:bodyPr/>
          <a:lstStyle/>
          <a:p>
            <a:r>
              <a:rPr lang="en-US" dirty="0"/>
              <a:t>Types of Intellectual Property</a:t>
            </a:r>
          </a:p>
        </p:txBody>
      </p:sp>
      <p:sp>
        <p:nvSpPr>
          <p:cNvPr id="3" name="Content Placeholder 2">
            <a:extLst>
              <a:ext uri="{FF2B5EF4-FFF2-40B4-BE49-F238E27FC236}">
                <a16:creationId xmlns:a16="http://schemas.microsoft.com/office/drawing/2014/main" id="{F66167D9-C80F-B847-98E8-9FFEBD4F609B}"/>
              </a:ext>
            </a:extLst>
          </p:cNvPr>
          <p:cNvSpPr>
            <a:spLocks noGrp="1"/>
          </p:cNvSpPr>
          <p:nvPr>
            <p:ph idx="1"/>
          </p:nvPr>
        </p:nvSpPr>
        <p:spPr/>
        <p:txBody>
          <a:bodyPr/>
          <a:lstStyle/>
          <a:p>
            <a:pPr marL="457200" indent="-457200">
              <a:buFont typeface="+mj-lt"/>
              <a:buAutoNum type="arabicPeriod"/>
            </a:pPr>
            <a:r>
              <a:rPr lang="en-US" dirty="0"/>
              <a:t>Copyright</a:t>
            </a:r>
          </a:p>
          <a:p>
            <a:pPr marL="457200" indent="-457200">
              <a:buFont typeface="+mj-lt"/>
              <a:buAutoNum type="arabicPeriod"/>
            </a:pPr>
            <a:r>
              <a:rPr lang="en-US" dirty="0"/>
              <a:t>Patent</a:t>
            </a:r>
          </a:p>
          <a:p>
            <a:pPr marL="457200" indent="-457200">
              <a:buFont typeface="+mj-lt"/>
              <a:buAutoNum type="arabicPeriod"/>
            </a:pPr>
            <a:r>
              <a:rPr lang="en-US" dirty="0"/>
              <a:t>Trademark</a:t>
            </a:r>
          </a:p>
          <a:p>
            <a:pPr marL="457200" indent="-457200">
              <a:buFont typeface="+mj-lt"/>
              <a:buAutoNum type="arabicPeriod"/>
            </a:pPr>
            <a:r>
              <a:rPr lang="en-US" dirty="0"/>
              <a:t>Trade Secret</a:t>
            </a:r>
          </a:p>
        </p:txBody>
      </p:sp>
      <p:sp>
        <p:nvSpPr>
          <p:cNvPr id="4" name="Slide Number Placeholder 3">
            <a:extLst>
              <a:ext uri="{FF2B5EF4-FFF2-40B4-BE49-F238E27FC236}">
                <a16:creationId xmlns:a16="http://schemas.microsoft.com/office/drawing/2014/main" id="{A2FA2CF1-0476-D740-B645-67BE1E74CF2F}"/>
              </a:ext>
            </a:extLst>
          </p:cNvPr>
          <p:cNvSpPr>
            <a:spLocks noGrp="1"/>
          </p:cNvSpPr>
          <p:nvPr>
            <p:ph type="sldNum" sz="quarter" idx="10"/>
          </p:nvPr>
        </p:nvSpPr>
        <p:spPr/>
        <p:txBody>
          <a:bodyPr/>
          <a:lstStyle/>
          <a:p>
            <a:pPr>
              <a:defRPr/>
            </a:pPr>
            <a:fld id="{5F354096-3930-CE4C-A3BB-4D83887FFD80}" type="slidenum">
              <a:rPr lang="en-US" altLang="en-US" smtClean="0"/>
              <a:pPr>
                <a:defRPr/>
              </a:pPr>
              <a:t>40</a:t>
            </a:fld>
            <a:endParaRPr lang="en-US" altLang="en-US" dirty="0"/>
          </a:p>
        </p:txBody>
      </p:sp>
    </p:spTree>
    <p:extLst>
      <p:ext uri="{BB962C8B-B14F-4D97-AF65-F5344CB8AC3E}">
        <p14:creationId xmlns:p14="http://schemas.microsoft.com/office/powerpoint/2010/main" val="1205518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DD4-E87D-7044-9802-9C16EB55B568}"/>
              </a:ext>
            </a:extLst>
          </p:cNvPr>
          <p:cNvSpPr>
            <a:spLocks noGrp="1"/>
          </p:cNvSpPr>
          <p:nvPr>
            <p:ph type="title"/>
          </p:nvPr>
        </p:nvSpPr>
        <p:spPr/>
        <p:txBody>
          <a:bodyPr/>
          <a:lstStyle/>
          <a:p>
            <a:r>
              <a:rPr lang="en-US" dirty="0"/>
              <a:t>Software Distribution</a:t>
            </a:r>
          </a:p>
        </p:txBody>
      </p:sp>
      <p:sp>
        <p:nvSpPr>
          <p:cNvPr id="3" name="Content Placeholder 2">
            <a:extLst>
              <a:ext uri="{FF2B5EF4-FFF2-40B4-BE49-F238E27FC236}">
                <a16:creationId xmlns:a16="http://schemas.microsoft.com/office/drawing/2014/main" id="{6765D843-35B3-C84D-AF2C-B6CEE37FA8CF}"/>
              </a:ext>
            </a:extLst>
          </p:cNvPr>
          <p:cNvSpPr>
            <a:spLocks noGrp="1"/>
          </p:cNvSpPr>
          <p:nvPr>
            <p:ph idx="1"/>
          </p:nvPr>
        </p:nvSpPr>
        <p:spPr/>
        <p:txBody>
          <a:bodyPr/>
          <a:lstStyle/>
          <a:p>
            <a:r>
              <a:rPr lang="en-US" dirty="0"/>
              <a:t>Owning means you can do what ever you want to the software.  Most people do not own software.</a:t>
            </a:r>
          </a:p>
          <a:p>
            <a:r>
              <a:rPr lang="en-US" dirty="0"/>
              <a:t>Licensing is where you “buy or get permission” to use the software, often subscription based.</a:t>
            </a:r>
          </a:p>
          <a:p>
            <a:pPr lvl="1"/>
            <a:r>
              <a:rPr lang="en-US" dirty="0"/>
              <a:t>Freeware</a:t>
            </a:r>
          </a:p>
          <a:p>
            <a:pPr lvl="1"/>
            <a:r>
              <a:rPr lang="en-US" dirty="0"/>
              <a:t>Shareware</a:t>
            </a:r>
          </a:p>
          <a:p>
            <a:pPr lvl="1"/>
            <a:r>
              <a:rPr lang="en-US" dirty="0"/>
              <a:t>Demo</a:t>
            </a:r>
          </a:p>
          <a:p>
            <a:pPr lvl="1"/>
            <a:r>
              <a:rPr lang="en-US" dirty="0"/>
              <a:t>Open source</a:t>
            </a:r>
          </a:p>
        </p:txBody>
      </p:sp>
      <p:sp>
        <p:nvSpPr>
          <p:cNvPr id="4" name="Slide Number Placeholder 3">
            <a:extLst>
              <a:ext uri="{FF2B5EF4-FFF2-40B4-BE49-F238E27FC236}">
                <a16:creationId xmlns:a16="http://schemas.microsoft.com/office/drawing/2014/main" id="{DD49E1C6-8284-0745-A3AD-FE4BB34D6CA2}"/>
              </a:ext>
            </a:extLst>
          </p:cNvPr>
          <p:cNvSpPr>
            <a:spLocks noGrp="1"/>
          </p:cNvSpPr>
          <p:nvPr>
            <p:ph type="sldNum" sz="quarter" idx="10"/>
          </p:nvPr>
        </p:nvSpPr>
        <p:spPr/>
        <p:txBody>
          <a:bodyPr/>
          <a:lstStyle/>
          <a:p>
            <a:pPr>
              <a:defRPr/>
            </a:pPr>
            <a:fld id="{5F354096-3930-CE4C-A3BB-4D83887FFD80}" type="slidenum">
              <a:rPr lang="en-US" altLang="en-US" smtClean="0"/>
              <a:pPr>
                <a:defRPr/>
              </a:pPr>
              <a:t>41</a:t>
            </a:fld>
            <a:endParaRPr lang="en-US" altLang="en-US" dirty="0"/>
          </a:p>
        </p:txBody>
      </p:sp>
    </p:spTree>
    <p:extLst>
      <p:ext uri="{BB962C8B-B14F-4D97-AF65-F5344CB8AC3E}">
        <p14:creationId xmlns:p14="http://schemas.microsoft.com/office/powerpoint/2010/main" val="241412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5F4CD-A023-1F48-B6B0-644437BE07CF}"/>
              </a:ext>
            </a:extLst>
          </p:cNvPr>
          <p:cNvSpPr>
            <a:spLocks noGrp="1"/>
          </p:cNvSpPr>
          <p:nvPr>
            <p:ph type="title"/>
          </p:nvPr>
        </p:nvSpPr>
        <p:spPr/>
        <p:txBody>
          <a:bodyPr/>
          <a:lstStyle/>
          <a:p>
            <a:r>
              <a:rPr lang="en-US" dirty="0"/>
              <a:t>Requirement 6 – Careers in Programming</a:t>
            </a:r>
          </a:p>
        </p:txBody>
      </p:sp>
      <p:sp>
        <p:nvSpPr>
          <p:cNvPr id="4" name="Slide Number Placeholder 3">
            <a:extLst>
              <a:ext uri="{FF2B5EF4-FFF2-40B4-BE49-F238E27FC236}">
                <a16:creationId xmlns:a16="http://schemas.microsoft.com/office/drawing/2014/main" id="{E5A70B13-E346-0545-8D80-B746F6030E6E}"/>
              </a:ext>
            </a:extLst>
          </p:cNvPr>
          <p:cNvSpPr>
            <a:spLocks noGrp="1"/>
          </p:cNvSpPr>
          <p:nvPr>
            <p:ph type="sldNum" sz="quarter" idx="10"/>
          </p:nvPr>
        </p:nvSpPr>
        <p:spPr/>
        <p:txBody>
          <a:bodyPr/>
          <a:lstStyle/>
          <a:p>
            <a:pPr>
              <a:defRPr/>
            </a:pPr>
            <a:fld id="{5F354096-3930-CE4C-A3BB-4D83887FFD80}" type="slidenum">
              <a:rPr lang="en-US" altLang="en-US" smtClean="0"/>
              <a:pPr>
                <a:defRPr/>
              </a:pPr>
              <a:t>42</a:t>
            </a:fld>
            <a:endParaRPr lang="en-US" altLang="en-US" dirty="0"/>
          </a:p>
        </p:txBody>
      </p:sp>
    </p:spTree>
    <p:extLst>
      <p:ext uri="{BB962C8B-B14F-4D97-AF65-F5344CB8AC3E}">
        <p14:creationId xmlns:p14="http://schemas.microsoft.com/office/powerpoint/2010/main" val="150745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DD1-48EB-6046-8864-5AF1CA95EF9E}"/>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6C1CA4C6-A148-3E4E-9A05-5945283D3FF8}"/>
              </a:ext>
            </a:extLst>
          </p:cNvPr>
          <p:cNvSpPr>
            <a:spLocks noGrp="1"/>
          </p:cNvSpPr>
          <p:nvPr>
            <p:ph idx="1"/>
          </p:nvPr>
        </p:nvSpPr>
        <p:spPr/>
        <p:txBody>
          <a:bodyPr numCol="2"/>
          <a:lstStyle/>
          <a:p>
            <a:r>
              <a:rPr lang="en-US" dirty="0"/>
              <a:t>Computer Scientist</a:t>
            </a:r>
          </a:p>
          <a:p>
            <a:r>
              <a:rPr lang="en-US" dirty="0"/>
              <a:t>Data Scientist</a:t>
            </a:r>
          </a:p>
          <a:p>
            <a:r>
              <a:rPr lang="en-US" dirty="0"/>
              <a:t>Mobile App Developer</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Slide Number Placeholder 3">
            <a:extLst>
              <a:ext uri="{FF2B5EF4-FFF2-40B4-BE49-F238E27FC236}">
                <a16:creationId xmlns:a16="http://schemas.microsoft.com/office/drawing/2014/main" id="{445C8B6A-5B50-6B48-81D6-BA939510BBC9}"/>
              </a:ext>
            </a:extLst>
          </p:cNvPr>
          <p:cNvSpPr>
            <a:spLocks noGrp="1"/>
          </p:cNvSpPr>
          <p:nvPr>
            <p:ph type="sldNum" sz="quarter" idx="10"/>
          </p:nvPr>
        </p:nvSpPr>
        <p:spPr/>
        <p:txBody>
          <a:bodyPr/>
          <a:lstStyle/>
          <a:p>
            <a:pPr>
              <a:defRPr/>
            </a:pPr>
            <a:fld id="{5F354096-3930-CE4C-A3BB-4D83887FFD80}" type="slidenum">
              <a:rPr lang="en-US" altLang="en-US" smtClean="0"/>
              <a:pPr>
                <a:defRPr/>
              </a:pPr>
              <a:t>43</a:t>
            </a:fld>
            <a:endParaRPr lang="en-US" altLang="en-US" dirty="0"/>
          </a:p>
        </p:txBody>
      </p:sp>
    </p:spTree>
    <p:extLst>
      <p:ext uri="{BB962C8B-B14F-4D97-AF65-F5344CB8AC3E}">
        <p14:creationId xmlns:p14="http://schemas.microsoft.com/office/powerpoint/2010/main" val="3652465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0F78-F21C-0C4A-8215-9131F30274F6}"/>
              </a:ext>
            </a:extLst>
          </p:cNvPr>
          <p:cNvSpPr>
            <a:spLocks noGrp="1"/>
          </p:cNvSpPr>
          <p:nvPr>
            <p:ph type="title"/>
          </p:nvPr>
        </p:nvSpPr>
        <p:spPr/>
        <p:txBody>
          <a:bodyPr/>
          <a:lstStyle/>
          <a:p>
            <a:r>
              <a:rPr lang="en-US" dirty="0"/>
              <a:t>Next Session</a:t>
            </a:r>
          </a:p>
        </p:txBody>
      </p:sp>
      <p:sp>
        <p:nvSpPr>
          <p:cNvPr id="3" name="Content Placeholder 2">
            <a:extLst>
              <a:ext uri="{FF2B5EF4-FFF2-40B4-BE49-F238E27FC236}">
                <a16:creationId xmlns:a16="http://schemas.microsoft.com/office/drawing/2014/main" id="{48B87F9A-8DB8-2442-A110-C2C68682FDE7}"/>
              </a:ext>
            </a:extLst>
          </p:cNvPr>
          <p:cNvSpPr>
            <a:spLocks noGrp="1"/>
          </p:cNvSpPr>
          <p:nvPr>
            <p:ph idx="1"/>
          </p:nvPr>
        </p:nvSpPr>
        <p:spPr/>
        <p:txBody>
          <a:bodyPr/>
          <a:lstStyle/>
          <a:p>
            <a:r>
              <a:rPr lang="en-US" dirty="0"/>
              <a:t>Requirement 5 – Projects</a:t>
            </a:r>
          </a:p>
          <a:p>
            <a:pPr lvl="1"/>
            <a:r>
              <a:rPr lang="en-US" dirty="0"/>
              <a:t>Any issues installing MS Visual Studio Code and extensions?</a:t>
            </a:r>
          </a:p>
          <a:p>
            <a:pPr lvl="1"/>
            <a:r>
              <a:rPr lang="en-US" dirty="0"/>
              <a:t>Will review three programming languages and modify them</a:t>
            </a:r>
          </a:p>
          <a:p>
            <a:pPr lvl="2"/>
            <a:r>
              <a:rPr lang="en-US" dirty="0"/>
              <a:t>Python</a:t>
            </a:r>
          </a:p>
          <a:p>
            <a:pPr lvl="2"/>
            <a:r>
              <a:rPr lang="en-US" dirty="0"/>
              <a:t>Java</a:t>
            </a:r>
          </a:p>
          <a:p>
            <a:pPr lvl="2"/>
            <a:r>
              <a:rPr lang="en-US" dirty="0"/>
              <a:t>R</a:t>
            </a:r>
          </a:p>
        </p:txBody>
      </p:sp>
      <p:sp>
        <p:nvSpPr>
          <p:cNvPr id="4" name="Slide Number Placeholder 3">
            <a:extLst>
              <a:ext uri="{FF2B5EF4-FFF2-40B4-BE49-F238E27FC236}">
                <a16:creationId xmlns:a16="http://schemas.microsoft.com/office/drawing/2014/main" id="{5179B7BA-E19B-D84B-A085-95607403E688}"/>
              </a:ext>
            </a:extLst>
          </p:cNvPr>
          <p:cNvSpPr>
            <a:spLocks noGrp="1"/>
          </p:cNvSpPr>
          <p:nvPr>
            <p:ph type="sldNum" sz="quarter" idx="10"/>
          </p:nvPr>
        </p:nvSpPr>
        <p:spPr/>
        <p:txBody>
          <a:bodyPr/>
          <a:lstStyle/>
          <a:p>
            <a:pPr>
              <a:defRPr/>
            </a:pPr>
            <a:fld id="{5F354096-3930-CE4C-A3BB-4D83887FFD80}" type="slidenum">
              <a:rPr lang="en-US" altLang="en-US" smtClean="0"/>
              <a:pPr>
                <a:defRPr/>
              </a:pPr>
              <a:t>44</a:t>
            </a:fld>
            <a:endParaRPr lang="en-US" altLang="en-US" dirty="0"/>
          </a:p>
        </p:txBody>
      </p:sp>
    </p:spTree>
    <p:extLst>
      <p:ext uri="{BB962C8B-B14F-4D97-AF65-F5344CB8AC3E}">
        <p14:creationId xmlns:p14="http://schemas.microsoft.com/office/powerpoint/2010/main" val="328452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4EF5-10E9-C045-BC82-392239781909}"/>
              </a:ext>
            </a:extLst>
          </p:cNvPr>
          <p:cNvSpPr>
            <a:spLocks noGrp="1"/>
          </p:cNvSpPr>
          <p:nvPr>
            <p:ph type="title"/>
          </p:nvPr>
        </p:nvSpPr>
        <p:spPr/>
        <p:txBody>
          <a:bodyPr/>
          <a:lstStyle/>
          <a:p>
            <a:r>
              <a:rPr lang="en-US" dirty="0"/>
              <a:t>Requirements, cont’d</a:t>
            </a:r>
          </a:p>
        </p:txBody>
      </p:sp>
      <p:sp>
        <p:nvSpPr>
          <p:cNvPr id="3" name="Content Placeholder 2">
            <a:extLst>
              <a:ext uri="{FF2B5EF4-FFF2-40B4-BE49-F238E27FC236}">
                <a16:creationId xmlns:a16="http://schemas.microsoft.com/office/drawing/2014/main" id="{B4B83822-1B6C-6D4B-B852-DF1AC1F07949}"/>
              </a:ext>
            </a:extLst>
          </p:cNvPr>
          <p:cNvSpPr>
            <a:spLocks noGrp="1"/>
          </p:cNvSpPr>
          <p:nvPr>
            <p:ph idx="1"/>
          </p:nvPr>
        </p:nvSpPr>
        <p:spPr/>
        <p:txBody>
          <a:bodyPr/>
          <a:lstStyle/>
          <a:p>
            <a:pPr marL="514350" indent="-457200">
              <a:buFont typeface="+mj-lt"/>
              <a:buAutoNum type="arabicPeriod" startAt="5"/>
            </a:pPr>
            <a:r>
              <a:rPr lang="en-US" dirty="0"/>
              <a:t>Projects. Do the following:</a:t>
            </a:r>
          </a:p>
          <a:p>
            <a:pPr marL="914400" lvl="1" indent="-457200">
              <a:buFont typeface="+mj-lt"/>
              <a:buAutoNum type="alphaLcPeriod" startAt="2"/>
            </a:pPr>
            <a:r>
              <a:rPr lang="en-US" dirty="0"/>
              <a:t>With your counselor’s approval, choose a second programming language and development environment, different from those used for requirement5a and in a different industry from 5a. Then write, debug, and demonstrate a functioning program to your counselor, using that language and environment. </a:t>
            </a:r>
          </a:p>
          <a:p>
            <a:pPr marL="914400" lvl="1" indent="-457200">
              <a:buFont typeface="+mj-lt"/>
              <a:buAutoNum type="alphaLcPeriod" startAt="2"/>
            </a:pPr>
            <a:r>
              <a:rPr lang="en-US" dirty="0"/>
              <a:t>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a:t>
            </a:r>
          </a:p>
          <a:p>
            <a:endParaRPr lang="en-US" dirty="0"/>
          </a:p>
        </p:txBody>
      </p:sp>
      <p:sp>
        <p:nvSpPr>
          <p:cNvPr id="4" name="Slide Number Placeholder 3">
            <a:extLst>
              <a:ext uri="{FF2B5EF4-FFF2-40B4-BE49-F238E27FC236}">
                <a16:creationId xmlns:a16="http://schemas.microsoft.com/office/drawing/2014/main" id="{EF771E04-568E-544D-ACC4-D401BA544A35}"/>
              </a:ext>
            </a:extLst>
          </p:cNvPr>
          <p:cNvSpPr>
            <a:spLocks noGrp="1"/>
          </p:cNvSpPr>
          <p:nvPr>
            <p:ph type="sldNum" sz="quarter" idx="10"/>
          </p:nvPr>
        </p:nvSpPr>
        <p:spPr/>
        <p:txBody>
          <a:bodyPr/>
          <a:lstStyle/>
          <a:p>
            <a:pPr>
              <a:defRPr/>
            </a:pPr>
            <a:fld id="{5F354096-3930-CE4C-A3BB-4D83887FFD80}" type="slidenum">
              <a:rPr lang="en-US" altLang="en-US" smtClean="0"/>
              <a:pPr>
                <a:defRPr/>
              </a:pPr>
              <a:t>5</a:t>
            </a:fld>
            <a:endParaRPr lang="en-US" altLang="en-US" dirty="0"/>
          </a:p>
        </p:txBody>
      </p:sp>
    </p:spTree>
    <p:extLst>
      <p:ext uri="{BB962C8B-B14F-4D97-AF65-F5344CB8AC3E}">
        <p14:creationId xmlns:p14="http://schemas.microsoft.com/office/powerpoint/2010/main" val="392285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061B-246B-A642-8298-AA6820E4669C}"/>
              </a:ext>
            </a:extLst>
          </p:cNvPr>
          <p:cNvSpPr>
            <a:spLocks noGrp="1"/>
          </p:cNvSpPr>
          <p:nvPr>
            <p:ph type="title"/>
          </p:nvPr>
        </p:nvSpPr>
        <p:spPr/>
        <p:txBody>
          <a:bodyPr/>
          <a:lstStyle/>
          <a:p>
            <a:r>
              <a:rPr lang="en-US" dirty="0"/>
              <a:t>Requirements, cont’d</a:t>
            </a:r>
          </a:p>
        </p:txBody>
      </p:sp>
      <p:sp>
        <p:nvSpPr>
          <p:cNvPr id="3" name="Content Placeholder 2">
            <a:extLst>
              <a:ext uri="{FF2B5EF4-FFF2-40B4-BE49-F238E27FC236}">
                <a16:creationId xmlns:a16="http://schemas.microsoft.com/office/drawing/2014/main" id="{69B9E0C3-EFDB-1243-BBD1-F158F4959B7A}"/>
              </a:ext>
            </a:extLst>
          </p:cNvPr>
          <p:cNvSpPr>
            <a:spLocks noGrp="1"/>
          </p:cNvSpPr>
          <p:nvPr>
            <p:ph idx="1"/>
          </p:nvPr>
        </p:nvSpPr>
        <p:spPr/>
        <p:txBody>
          <a:bodyPr/>
          <a:lstStyle/>
          <a:p>
            <a:pPr marL="457200" indent="-457200">
              <a:buFont typeface="+mj-lt"/>
              <a:buAutoNum type="arabicPeriod" startAt="5"/>
            </a:pPr>
            <a:r>
              <a:rPr lang="en-US" dirty="0"/>
              <a:t>Projects. Do the following:</a:t>
            </a:r>
          </a:p>
          <a:p>
            <a:pPr marL="857250" lvl="1" indent="-457200">
              <a:buFont typeface="+mj-lt"/>
              <a:buAutoNum type="alphaLcPeriod" startAt="4"/>
            </a:pPr>
            <a:r>
              <a:rPr lang="en-US" dirty="0"/>
              <a:t>Explain how the programs you wrote for requirements 5a, 5b, and 5cprocess inputs, how they make decisions based on those inputs, and how they provide outputs based on the decision making. </a:t>
            </a:r>
          </a:p>
          <a:p>
            <a:pPr marL="457200" indent="-457200">
              <a:buFont typeface="+mj-lt"/>
              <a:buAutoNum type="arabicPeriod" startAt="5"/>
            </a:pPr>
            <a:r>
              <a:rPr lang="en-US" dirty="0"/>
              <a:t>Careers. Find out about three career opportunities in programming. Pick one and find out the education, training, and experience required. Discuss this with your counselor and explain why this career might be of interest to you. </a:t>
            </a:r>
          </a:p>
          <a:p>
            <a:pPr marL="457200" indent="-457200">
              <a:buFont typeface="+mj-lt"/>
              <a:buAutoNum type="arabicPeriod" startAt="5"/>
            </a:pPr>
            <a:endParaRPr lang="en-US" dirty="0"/>
          </a:p>
        </p:txBody>
      </p:sp>
      <p:sp>
        <p:nvSpPr>
          <p:cNvPr id="4" name="Slide Number Placeholder 3">
            <a:extLst>
              <a:ext uri="{FF2B5EF4-FFF2-40B4-BE49-F238E27FC236}">
                <a16:creationId xmlns:a16="http://schemas.microsoft.com/office/drawing/2014/main" id="{9801BFC8-BA3A-684C-A59F-AAA1643E27AB}"/>
              </a:ext>
            </a:extLst>
          </p:cNvPr>
          <p:cNvSpPr>
            <a:spLocks noGrp="1"/>
          </p:cNvSpPr>
          <p:nvPr>
            <p:ph type="sldNum" sz="quarter" idx="10"/>
          </p:nvPr>
        </p:nvSpPr>
        <p:spPr/>
        <p:txBody>
          <a:bodyPr/>
          <a:lstStyle/>
          <a:p>
            <a:pPr>
              <a:defRPr/>
            </a:pPr>
            <a:fld id="{5F354096-3930-CE4C-A3BB-4D83887FFD80}" type="slidenum">
              <a:rPr lang="en-US" altLang="en-US" smtClean="0"/>
              <a:pPr>
                <a:defRPr/>
              </a:pPr>
              <a:t>6</a:t>
            </a:fld>
            <a:endParaRPr lang="en-US" altLang="en-US" dirty="0"/>
          </a:p>
        </p:txBody>
      </p:sp>
    </p:spTree>
    <p:extLst>
      <p:ext uri="{BB962C8B-B14F-4D97-AF65-F5344CB8AC3E}">
        <p14:creationId xmlns:p14="http://schemas.microsoft.com/office/powerpoint/2010/main" val="3940237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8C3-A3F7-C74B-BE4D-F289E335AED3}"/>
              </a:ext>
            </a:extLst>
          </p:cNvPr>
          <p:cNvSpPr>
            <a:spLocks noGrp="1"/>
          </p:cNvSpPr>
          <p:nvPr>
            <p:ph type="title"/>
          </p:nvPr>
        </p:nvSpPr>
        <p:spPr/>
        <p:txBody>
          <a:bodyPr/>
          <a:lstStyle/>
          <a:p>
            <a:r>
              <a:rPr lang="en-US" dirty="0"/>
              <a:t>What </a:t>
            </a:r>
            <a:r>
              <a:rPr lang="en-US"/>
              <a:t>is Programming</a:t>
            </a:r>
            <a:r>
              <a:rPr lang="en-US" dirty="0"/>
              <a:t>?</a:t>
            </a:r>
          </a:p>
        </p:txBody>
      </p:sp>
      <p:sp>
        <p:nvSpPr>
          <p:cNvPr id="3" name="Slide Number Placeholder 2">
            <a:extLst>
              <a:ext uri="{FF2B5EF4-FFF2-40B4-BE49-F238E27FC236}">
                <a16:creationId xmlns:a16="http://schemas.microsoft.com/office/drawing/2014/main" id="{10C8C6BC-6CBB-D843-AD8A-CB6CFB592BF0}"/>
              </a:ext>
            </a:extLst>
          </p:cNvPr>
          <p:cNvSpPr>
            <a:spLocks noGrp="1"/>
          </p:cNvSpPr>
          <p:nvPr>
            <p:ph type="sldNum" sz="quarter" idx="10"/>
          </p:nvPr>
        </p:nvSpPr>
        <p:spPr/>
        <p:txBody>
          <a:bodyPr/>
          <a:lstStyle/>
          <a:p>
            <a:pPr>
              <a:defRPr/>
            </a:pPr>
            <a:fld id="{7943440A-1C53-6245-9BA8-9527BDD5BAB8}" type="slidenum">
              <a:rPr lang="en-US" altLang="en-US" smtClean="0"/>
              <a:pPr>
                <a:defRPr/>
              </a:pPr>
              <a:t>7</a:t>
            </a:fld>
            <a:endParaRPr lang="en-US" altLang="en-US" dirty="0"/>
          </a:p>
        </p:txBody>
      </p:sp>
    </p:spTree>
    <p:extLst>
      <p:ext uri="{BB962C8B-B14F-4D97-AF65-F5344CB8AC3E}">
        <p14:creationId xmlns:p14="http://schemas.microsoft.com/office/powerpoint/2010/main" val="77579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37A4-AD20-2340-978B-6C1E20EEA462}"/>
              </a:ext>
            </a:extLst>
          </p:cNvPr>
          <p:cNvSpPr>
            <a:spLocks noGrp="1"/>
          </p:cNvSpPr>
          <p:nvPr>
            <p:ph type="title"/>
          </p:nvPr>
        </p:nvSpPr>
        <p:spPr/>
        <p:txBody>
          <a:bodyPr/>
          <a:lstStyle/>
          <a:p>
            <a:r>
              <a:rPr lang="en-US" dirty="0"/>
              <a:t>Requirement 1b - Safety</a:t>
            </a:r>
          </a:p>
        </p:txBody>
      </p:sp>
      <p:sp>
        <p:nvSpPr>
          <p:cNvPr id="3" name="Slide Number Placeholder 2">
            <a:extLst>
              <a:ext uri="{FF2B5EF4-FFF2-40B4-BE49-F238E27FC236}">
                <a16:creationId xmlns:a16="http://schemas.microsoft.com/office/drawing/2014/main" id="{A6E07A0B-CBAF-474F-B14F-21E9A89A543A}"/>
              </a:ext>
            </a:extLst>
          </p:cNvPr>
          <p:cNvSpPr>
            <a:spLocks noGrp="1"/>
          </p:cNvSpPr>
          <p:nvPr>
            <p:ph type="sldNum" sz="quarter" idx="10"/>
          </p:nvPr>
        </p:nvSpPr>
        <p:spPr/>
        <p:txBody>
          <a:bodyPr/>
          <a:lstStyle/>
          <a:p>
            <a:pPr>
              <a:defRPr/>
            </a:pPr>
            <a:fld id="{7943440A-1C53-6245-9BA8-9527BDD5BAB8}" type="slidenum">
              <a:rPr lang="en-US" altLang="en-US" smtClean="0"/>
              <a:pPr>
                <a:defRPr/>
              </a:pPr>
              <a:t>8</a:t>
            </a:fld>
            <a:endParaRPr lang="en-US" altLang="en-US" dirty="0"/>
          </a:p>
        </p:txBody>
      </p:sp>
    </p:spTree>
    <p:extLst>
      <p:ext uri="{BB962C8B-B14F-4D97-AF65-F5344CB8AC3E}">
        <p14:creationId xmlns:p14="http://schemas.microsoft.com/office/powerpoint/2010/main" val="111945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4710-2B02-8341-82CB-BF8817D38E36}"/>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292A4780-FF65-AC47-9CB1-B4500BEC2CDF}"/>
              </a:ext>
            </a:extLst>
          </p:cNvPr>
          <p:cNvSpPr>
            <a:spLocks noGrp="1"/>
          </p:cNvSpPr>
          <p:nvPr>
            <p:ph idx="1"/>
          </p:nvPr>
        </p:nvSpPr>
        <p:spPr/>
        <p:txBody>
          <a:bodyPr/>
          <a:lstStyle/>
          <a:p>
            <a:r>
              <a:rPr lang="en-US" dirty="0"/>
              <a:t>Carpal tunnel syndrome</a:t>
            </a:r>
          </a:p>
          <a:p>
            <a:r>
              <a:rPr lang="en-US" dirty="0"/>
              <a:t>Cervical radiculopathy </a:t>
            </a:r>
          </a:p>
          <a:p>
            <a:r>
              <a:rPr lang="en-US" dirty="0"/>
              <a:t>Epicondylitis </a:t>
            </a:r>
          </a:p>
          <a:p>
            <a:r>
              <a:rPr lang="en-US" dirty="0"/>
              <a:t>Reflex sympathetic dystrophy </a:t>
            </a:r>
          </a:p>
          <a:p>
            <a:r>
              <a:rPr lang="en-US" dirty="0"/>
              <a:t>Tendonitis </a:t>
            </a:r>
          </a:p>
        </p:txBody>
      </p:sp>
      <p:sp>
        <p:nvSpPr>
          <p:cNvPr id="4" name="Slide Number Placeholder 3">
            <a:extLst>
              <a:ext uri="{FF2B5EF4-FFF2-40B4-BE49-F238E27FC236}">
                <a16:creationId xmlns:a16="http://schemas.microsoft.com/office/drawing/2014/main" id="{0B2B2E65-9C1A-C74A-89BD-C3F2706C51A9}"/>
              </a:ext>
            </a:extLst>
          </p:cNvPr>
          <p:cNvSpPr>
            <a:spLocks noGrp="1"/>
          </p:cNvSpPr>
          <p:nvPr>
            <p:ph type="sldNum" sz="quarter" idx="10"/>
          </p:nvPr>
        </p:nvSpPr>
        <p:spPr/>
        <p:txBody>
          <a:bodyPr/>
          <a:lstStyle/>
          <a:p>
            <a:pPr>
              <a:defRPr/>
            </a:pPr>
            <a:fld id="{5F354096-3930-CE4C-A3BB-4D83887FFD80}" type="slidenum">
              <a:rPr lang="en-US" altLang="en-US" smtClean="0"/>
              <a:pPr>
                <a:defRPr/>
              </a:pPr>
              <a:t>9</a:t>
            </a:fld>
            <a:endParaRPr lang="en-US" altLang="en-US" dirty="0"/>
          </a:p>
        </p:txBody>
      </p:sp>
      <p:pic>
        <p:nvPicPr>
          <p:cNvPr id="5" name="Picture 4">
            <a:extLst>
              <a:ext uri="{FF2B5EF4-FFF2-40B4-BE49-F238E27FC236}">
                <a16:creationId xmlns:a16="http://schemas.microsoft.com/office/drawing/2014/main" id="{B087B7BE-99D7-7947-B76C-722BFDC37AB9}"/>
              </a:ext>
            </a:extLst>
          </p:cNvPr>
          <p:cNvPicPr>
            <a:picLocks noChangeAspect="1"/>
          </p:cNvPicPr>
          <p:nvPr/>
        </p:nvPicPr>
        <p:blipFill>
          <a:blip r:embed="rId3"/>
          <a:stretch>
            <a:fillRect/>
          </a:stretch>
        </p:blipFill>
        <p:spPr>
          <a:xfrm>
            <a:off x="5295900" y="2247900"/>
            <a:ext cx="3314700" cy="3403600"/>
          </a:xfrm>
          <a:prstGeom prst="rect">
            <a:avLst/>
          </a:prstGeom>
        </p:spPr>
      </p:pic>
    </p:spTree>
    <p:extLst>
      <p:ext uri="{BB962C8B-B14F-4D97-AF65-F5344CB8AC3E}">
        <p14:creationId xmlns:p14="http://schemas.microsoft.com/office/powerpoint/2010/main" val="679547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979</TotalTime>
  <Words>4099</Words>
  <Application>Microsoft Macintosh PowerPoint</Application>
  <PresentationFormat>On-screen Show (4:3)</PresentationFormat>
  <Paragraphs>508</Paragraphs>
  <Slides>44</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Bauhaus 93</vt:lpstr>
      <vt:lpstr>Calibri</vt:lpstr>
      <vt:lpstr>Consolas</vt:lpstr>
      <vt:lpstr>Helvetica</vt:lpstr>
      <vt:lpstr>Lucida Grande</vt:lpstr>
      <vt:lpstr>Office Theme</vt:lpstr>
      <vt:lpstr>Programming Merit Badge Part 1</vt:lpstr>
      <vt:lpstr>Requirements</vt:lpstr>
      <vt:lpstr>Requirements, cont’d</vt:lpstr>
      <vt:lpstr>Requirements, cont’d</vt:lpstr>
      <vt:lpstr>Requirements, cont’d</vt:lpstr>
      <vt:lpstr>Requirements, cont’d</vt:lpstr>
      <vt:lpstr>What is Programming?</vt:lpstr>
      <vt:lpstr>Requirement 1b - Safety</vt:lpstr>
      <vt:lpstr>Repetitive Stress Injuries (RSIs)</vt:lpstr>
      <vt:lpstr>Repetitive Stress Injuries (RSIs)</vt:lpstr>
      <vt:lpstr>Proper Ergonomic Setup </vt:lpstr>
      <vt:lpstr>Take a Break</vt:lpstr>
      <vt:lpstr>Requirement 2a – History of Programming</vt:lpstr>
      <vt:lpstr>Machine Programming</vt:lpstr>
      <vt:lpstr>Difference Engine</vt:lpstr>
      <vt:lpstr>Electric Tabulating System</vt:lpstr>
      <vt:lpstr>First “Computers”</vt:lpstr>
      <vt:lpstr>Katherine Johnson</vt:lpstr>
      <vt:lpstr>Early Computers - ENIAC</vt:lpstr>
      <vt:lpstr>Pre-modern Computers</vt:lpstr>
      <vt:lpstr>Modern Computers</vt:lpstr>
      <vt:lpstr>Requirement 2b – Evolution of Programming Languages</vt:lpstr>
      <vt:lpstr>What is a Program?</vt:lpstr>
      <vt:lpstr>Binary Code</vt:lpstr>
      <vt:lpstr>Assembly Language</vt:lpstr>
      <vt:lpstr>Important Early Languages</vt:lpstr>
      <vt:lpstr>Object-Oriented Programming</vt:lpstr>
      <vt:lpstr>Programming for the World Wide Web</vt:lpstr>
      <vt:lpstr>Requirement 3a – Modern Programming Languages</vt:lpstr>
      <vt:lpstr>Why are the languages grouped into colors?</vt:lpstr>
      <vt:lpstr>Purpose Behind the Languages</vt:lpstr>
      <vt:lpstr>Purpose Behind the Languages</vt:lpstr>
      <vt:lpstr>Programming Examples – Hello World</vt:lpstr>
      <vt:lpstr>Programming Examples – Hello World</vt:lpstr>
      <vt:lpstr>Programming Examples – Hello World</vt:lpstr>
      <vt:lpstr>Programming Language Types</vt:lpstr>
      <vt:lpstr>Requirement 3b – Programmed Devices</vt:lpstr>
      <vt:lpstr>Programmed Devices</vt:lpstr>
      <vt:lpstr>Requirement 4 – Intellectual Property</vt:lpstr>
      <vt:lpstr>Types of Intellectual Property</vt:lpstr>
      <vt:lpstr>Software Distribution</vt:lpstr>
      <vt:lpstr>Requirement 6 – Careers in Programming</vt:lpstr>
      <vt:lpstr>Careers in Programming</vt:lpstr>
      <vt:lpstr>Next Session</vt:lpstr>
    </vt:vector>
  </TitlesOfParts>
  <Company>Boy Scouts of America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Morrow</dc:creator>
  <cp:lastModifiedBy>Mark Riley</cp:lastModifiedBy>
  <cp:revision>102</cp:revision>
  <dcterms:created xsi:type="dcterms:W3CDTF">2011-01-11T15:53:32Z</dcterms:created>
  <dcterms:modified xsi:type="dcterms:W3CDTF">2020-04-21T03:15:55Z</dcterms:modified>
</cp:coreProperties>
</file>